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12192000"/>
  <p:embeddedFontLst>
    <p:embeddedFont>
      <p:font typeface="Noto Sans SC" panose="020B0200000000000000" pitchFamily="34" charset="-122"/>
      <p:regular r:id="rId19"/>
    </p:embeddedFont>
    <p:embeddedFont>
      <p:font typeface="Noto Sans SC" panose="020B0200000000000000" pitchFamily="34" charset="-120"/>
      <p:regular r:id="rId20"/>
    </p:embeddedFont>
    <p:embeddedFont>
      <p:font typeface="MiSans" pitchFamily="34" charset="-122"/>
      <p:regular r:id="rId21"/>
    </p:embeddedFont>
    <p:embeddedFont>
      <p:font typeface="MiSans" pitchFamily="34" charset="-120"/>
      <p:regular r:id="rId22"/>
    </p:embeddedFont>
    <p:embeddedFont>
      <p:font typeface="Calibri" panose="020F0502020204030204" charset="0"/>
      <p:regular r:id="rId23"/>
      <p:bold r:id="rId24"/>
      <p:italic r:id="rId25"/>
      <p:boldItalic r:id="rId26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font" Target="fonts/font8.fntdata"/><Relationship Id="rId25" Type="http://schemas.openxmlformats.org/officeDocument/2006/relationships/font" Target="fonts/font7.fntdata"/><Relationship Id="rId24" Type="http://schemas.openxmlformats.org/officeDocument/2006/relationships/font" Target="fonts/font6.fntdata"/><Relationship Id="rId23" Type="http://schemas.openxmlformats.org/officeDocument/2006/relationships/font" Target="fonts/font5.fntdata"/><Relationship Id="rId22" Type="http://schemas.openxmlformats.org/officeDocument/2006/relationships/font" Target="fonts/font4.fntdata"/><Relationship Id="rId21" Type="http://schemas.openxmlformats.org/officeDocument/2006/relationships/font" Target="fonts/font3.fntdata"/><Relationship Id="rId20" Type="http://schemas.openxmlformats.org/officeDocument/2006/relationships/font" Target="fonts/font2.fntdata"/><Relationship Id="rId2" Type="http://schemas.openxmlformats.org/officeDocument/2006/relationships/theme" Target="theme/theme1.xml"/><Relationship Id="rId19" Type="http://schemas.openxmlformats.org/officeDocument/2006/relationships/font" Target="fonts/font1.fntdata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57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imgs.699pic.com/250aa01fa64886f726b48f17741fcb14b77c2d7e.v1"/>
          <p:cNvPicPr>
            <a:picLocks noChangeAspect="1"/>
          </p:cNvPicPr>
          <p:nvPr/>
        </p:nvPicPr>
        <p:blipFill>
          <a:blip r:embed="rId1"/>
          <a:srcRect t="7788" b="7788"/>
          <a:stretch>
            <a:fillRect/>
          </a:stretch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2A574A">
                  <a:alpha val="95000"/>
                </a:srgbClr>
              </a:gs>
              <a:gs pos="50000">
                <a:srgbClr val="2A574A">
                  <a:alpha val="85000"/>
                </a:srgbClr>
              </a:gs>
              <a:gs pos="100000">
                <a:srgbClr val="5A7D6F">
                  <a:alpha val="75000"/>
                </a:srgbClr>
              </a:gs>
            </a:gsLst>
            <a:lin ang="2700000" scaled="1"/>
          </a:gradFill>
        </p:spPr>
        <p:txBody>
          <a:bodyPr/>
          <a:p>
            <a:endParaRPr lang="zh-CN" altLang="en-US"/>
          </a:p>
        </p:txBody>
      </p:sp>
      <p:sp>
        <p:nvSpPr>
          <p:cNvPr id="4" name="Text 1"/>
          <p:cNvSpPr/>
          <p:nvPr/>
        </p:nvSpPr>
        <p:spPr>
          <a:xfrm>
            <a:off x="1645285" y="1435100"/>
            <a:ext cx="8900795" cy="331914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indent="0" algn="ctr" fontAlgn="auto">
              <a:lnSpc>
                <a:spcPts val="4220"/>
              </a:lnSpc>
            </a:pPr>
            <a:r>
              <a:rPr lang="en-US" sz="5400" b="1" dirty="0">
                <a:solidFill>
                  <a:srgbClr val="F4F7F5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喀什市重污染天气应急预案</a:t>
            </a:r>
            <a:endParaRPr lang="en-US" sz="5400" b="1" dirty="0">
              <a:solidFill>
                <a:srgbClr val="F4F7F5"/>
              </a:solidFill>
              <a:latin typeface="Noto Sans SC" panose="020B0200000000000000" pitchFamily="34" charset="-122"/>
              <a:ea typeface="Noto Sans SC" panose="020B0200000000000000" pitchFamily="34" charset="-122"/>
              <a:cs typeface="Noto Sans SC" panose="020B0200000000000000" pitchFamily="34" charset="-120"/>
            </a:endParaRPr>
          </a:p>
          <a:p>
            <a:pPr indent="0" algn="ctr" fontAlgn="auto">
              <a:lnSpc>
                <a:spcPts val="4220"/>
              </a:lnSpc>
            </a:pPr>
            <a:endParaRPr lang="en-US" sz="5400" b="1" dirty="0">
              <a:solidFill>
                <a:srgbClr val="F4F7F5"/>
              </a:solidFill>
              <a:latin typeface="Noto Sans SC" panose="020B0200000000000000" pitchFamily="34" charset="-122"/>
              <a:ea typeface="Noto Sans SC" panose="020B0200000000000000" pitchFamily="34" charset="-122"/>
              <a:cs typeface="Noto Sans SC" panose="020B0200000000000000" pitchFamily="34" charset="-120"/>
            </a:endParaRPr>
          </a:p>
          <a:p>
            <a:pPr indent="0" algn="ctr" fontAlgn="auto">
              <a:lnSpc>
                <a:spcPts val="4220"/>
              </a:lnSpc>
            </a:pPr>
            <a:r>
              <a:rPr lang="en-US" sz="5400" b="1" dirty="0">
                <a:solidFill>
                  <a:srgbClr val="F4F7F5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（修订版）政策解读</a:t>
            </a: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>
            <a:off x="381000" y="5391216"/>
            <a:ext cx="38100" cy="457200"/>
          </a:xfrm>
          <a:custGeom>
            <a:avLst/>
            <a:gdLst/>
            <a:ahLst/>
            <a:cxnLst/>
            <a:rect l="l" t="t" r="r" b="b"/>
            <a:pathLst>
              <a:path w="38100" h="457200">
                <a:moveTo>
                  <a:pt x="0" y="0"/>
                </a:moveTo>
                <a:lnTo>
                  <a:pt x="38100" y="0"/>
                </a:lnTo>
                <a:lnTo>
                  <a:pt x="381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C4A87C"/>
          </a:solidFill>
        </p:spPr>
      </p:sp>
      <p:sp>
        <p:nvSpPr>
          <p:cNvPr id="6" name="Text 3"/>
          <p:cNvSpPr/>
          <p:nvPr/>
        </p:nvSpPr>
        <p:spPr>
          <a:xfrm>
            <a:off x="533400" y="5150485"/>
            <a:ext cx="3453130" cy="45021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dirty="0">
                <a:solidFill>
                  <a:srgbClr val="F4F7F5">
                    <a:alpha val="90000"/>
                  </a:srgbClr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精准治污 · 科学治污 · 依法治污</a:t>
            </a:r>
            <a:endParaRPr lang="en-US" dirty="0"/>
          </a:p>
        </p:txBody>
      </p:sp>
      <p:sp>
        <p:nvSpPr>
          <p:cNvPr id="7" name="Text 4"/>
          <p:cNvSpPr/>
          <p:nvPr/>
        </p:nvSpPr>
        <p:spPr>
          <a:xfrm>
            <a:off x="533400" y="5638800"/>
            <a:ext cx="3429000" cy="50101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dirty="0">
                <a:solidFill>
                  <a:srgbClr val="F4F7F5">
                    <a:alpha val="90000"/>
                  </a:srgbClr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筑牢群众健康与生态环境安全防线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7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381000" y="647402"/>
            <a:ext cx="11658600" cy="457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2A574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信息报送与保障体系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96875" y="1295135"/>
            <a:ext cx="5607050" cy="2876550"/>
          </a:xfrm>
          <a:custGeom>
            <a:avLst/>
            <a:gdLst/>
            <a:ahLst/>
            <a:cxnLst/>
            <a:rect l="l" t="t" r="r" b="b"/>
            <a:pathLst>
              <a:path w="5607050" h="2876550">
                <a:moveTo>
                  <a:pt x="0" y="0"/>
                </a:moveTo>
                <a:lnTo>
                  <a:pt x="5607050" y="0"/>
                </a:lnTo>
                <a:lnTo>
                  <a:pt x="5607050" y="2876550"/>
                </a:lnTo>
                <a:lnTo>
                  <a:pt x="0" y="28765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</p:sp>
      <p:sp>
        <p:nvSpPr>
          <p:cNvPr id="5" name="Shape 3"/>
          <p:cNvSpPr/>
          <p:nvPr/>
        </p:nvSpPr>
        <p:spPr>
          <a:xfrm>
            <a:off x="396875" y="1295135"/>
            <a:ext cx="31750" cy="2876550"/>
          </a:xfrm>
          <a:custGeom>
            <a:avLst/>
            <a:gdLst/>
            <a:ahLst/>
            <a:cxnLst/>
            <a:rect l="l" t="t" r="r" b="b"/>
            <a:pathLst>
              <a:path w="31750" h="2876550">
                <a:moveTo>
                  <a:pt x="0" y="0"/>
                </a:moveTo>
                <a:lnTo>
                  <a:pt x="31750" y="0"/>
                </a:lnTo>
                <a:lnTo>
                  <a:pt x="31750" y="2876550"/>
                </a:lnTo>
                <a:lnTo>
                  <a:pt x="0" y="2876550"/>
                </a:lnTo>
                <a:lnTo>
                  <a:pt x="0" y="0"/>
                </a:lnTo>
                <a:close/>
              </a:path>
            </a:pathLst>
          </a:custGeom>
          <a:solidFill>
            <a:srgbClr val="2A574A"/>
          </a:solidFill>
        </p:spPr>
      </p:sp>
      <p:sp>
        <p:nvSpPr>
          <p:cNvPr id="6" name="Shape 4"/>
          <p:cNvSpPr/>
          <p:nvPr/>
        </p:nvSpPr>
        <p:spPr>
          <a:xfrm>
            <a:off x="661525" y="1533097"/>
            <a:ext cx="321469" cy="285750"/>
          </a:xfrm>
          <a:custGeom>
            <a:avLst/>
            <a:gdLst/>
            <a:ahLst/>
            <a:cxnLst/>
            <a:rect l="l" t="t" r="r" b="b"/>
            <a:pathLst>
              <a:path w="321469" h="285750">
                <a:moveTo>
                  <a:pt x="299368" y="-14678"/>
                </a:moveTo>
                <a:cubicBezTo>
                  <a:pt x="304837" y="-16632"/>
                  <a:pt x="310865" y="-15236"/>
                  <a:pt x="314995" y="-11162"/>
                </a:cubicBezTo>
                <a:cubicBezTo>
                  <a:pt x="319125" y="-7088"/>
                  <a:pt x="320464" y="-1005"/>
                  <a:pt x="318511" y="4465"/>
                </a:cubicBezTo>
                <a:lnTo>
                  <a:pt x="219168" y="281787"/>
                </a:lnTo>
                <a:cubicBezTo>
                  <a:pt x="216377" y="289545"/>
                  <a:pt x="209066" y="294680"/>
                  <a:pt x="200862" y="294680"/>
                </a:cubicBezTo>
                <a:cubicBezTo>
                  <a:pt x="192937" y="294680"/>
                  <a:pt x="185793" y="289880"/>
                  <a:pt x="182835" y="282569"/>
                </a:cubicBezTo>
                <a:lnTo>
                  <a:pt x="147005" y="194388"/>
                </a:lnTo>
                <a:cubicBezTo>
                  <a:pt x="144494" y="188249"/>
                  <a:pt x="145610" y="181217"/>
                  <a:pt x="149907" y="176194"/>
                </a:cubicBezTo>
                <a:lnTo>
                  <a:pt x="202648" y="113463"/>
                </a:lnTo>
                <a:cubicBezTo>
                  <a:pt x="205494" y="110058"/>
                  <a:pt x="205271" y="105091"/>
                  <a:pt x="202146" y="101966"/>
                </a:cubicBezTo>
                <a:cubicBezTo>
                  <a:pt x="199020" y="98840"/>
                  <a:pt x="193997" y="98617"/>
                  <a:pt x="190649" y="101464"/>
                </a:cubicBezTo>
                <a:lnTo>
                  <a:pt x="127918" y="154093"/>
                </a:lnTo>
                <a:cubicBezTo>
                  <a:pt x="122839" y="158335"/>
                  <a:pt x="115863" y="159451"/>
                  <a:pt x="109724" y="156995"/>
                </a:cubicBezTo>
                <a:lnTo>
                  <a:pt x="21264" y="120997"/>
                </a:lnTo>
                <a:cubicBezTo>
                  <a:pt x="13953" y="118039"/>
                  <a:pt x="9153" y="110896"/>
                  <a:pt x="9153" y="102970"/>
                </a:cubicBezTo>
                <a:cubicBezTo>
                  <a:pt x="9153" y="94766"/>
                  <a:pt x="14288" y="87455"/>
                  <a:pt x="22045" y="84665"/>
                </a:cubicBezTo>
                <a:lnTo>
                  <a:pt x="299368" y="-14678"/>
                </a:lnTo>
                <a:close/>
              </a:path>
            </a:pathLst>
          </a:custGeom>
          <a:solidFill>
            <a:srgbClr val="2A574A"/>
          </a:solidFill>
        </p:spPr>
      </p:sp>
      <p:sp>
        <p:nvSpPr>
          <p:cNvPr id="7" name="Text 5"/>
          <p:cNvSpPr/>
          <p:nvPr/>
        </p:nvSpPr>
        <p:spPr>
          <a:xfrm>
            <a:off x="1112738" y="1523670"/>
            <a:ext cx="1571625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2A574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信息报送要求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641284" y="1980572"/>
            <a:ext cx="521017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0" b="1" dirty="0">
                <a:solidFill>
                  <a:srgbClr val="FFFFFF"/>
                </a:solidFill>
                <a:highlight>
                  <a:srgbClr val="2A574A">
                    <a:alpha val="100000"/>
                  </a:srgbClr>
                </a:highlight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1 </a:t>
            </a:r>
            <a:r>
              <a:rPr lang="en-US" sz="1200" b="1" dirty="0">
                <a:solidFill>
                  <a:srgbClr val="2A574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报送时限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641284" y="2285340"/>
            <a:ext cx="5210175" cy="2476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1E2D2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辖区内发布重污染天气预警信息后</a:t>
            </a:r>
            <a:r>
              <a:rPr lang="en-US" sz="1200" b="1" dirty="0">
                <a:solidFill>
                  <a:srgbClr val="1E2D2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1小时内</a:t>
            </a:r>
            <a:r>
              <a:rPr lang="en-US" sz="1200" dirty="0">
                <a:solidFill>
                  <a:srgbClr val="1E2D2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，向上级主管部门报送相关情况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641284" y="2685357"/>
            <a:ext cx="521017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0" b="1" dirty="0">
                <a:solidFill>
                  <a:srgbClr val="FFFFFF"/>
                </a:solidFill>
                <a:highlight>
                  <a:srgbClr val="5A7D6F">
                    <a:alpha val="100000"/>
                  </a:srgbClr>
                </a:highlight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2 </a:t>
            </a:r>
            <a:r>
              <a:rPr lang="en-US" sz="1200" b="1" dirty="0">
                <a:solidFill>
                  <a:srgbClr val="2A574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报送内容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641284" y="2990124"/>
            <a:ext cx="5210175" cy="2476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1E2D2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预警级别、启动时间、响应措施、受影响范围、预计持续时间等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641284" y="3390142"/>
            <a:ext cx="521017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0" b="1" dirty="0">
                <a:solidFill>
                  <a:srgbClr val="FFFFFF"/>
                </a:solidFill>
                <a:highlight>
                  <a:srgbClr val="C4A87C">
                    <a:alpha val="100000"/>
                  </a:srgbClr>
                </a:highlight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3 </a:t>
            </a:r>
            <a:r>
              <a:rPr lang="en-US" sz="1200" b="1" dirty="0">
                <a:solidFill>
                  <a:srgbClr val="2A574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动态更新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641284" y="3694909"/>
            <a:ext cx="5210175" cy="2476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1E2D2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应急期间每日报送措施落实情况，响应终止后</a:t>
            </a:r>
            <a:r>
              <a:rPr lang="en-US" sz="1200" b="1" dirty="0">
                <a:solidFill>
                  <a:srgbClr val="1E2D2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24小时内</a:t>
            </a:r>
            <a:r>
              <a:rPr lang="en-US" sz="1200" dirty="0">
                <a:solidFill>
                  <a:srgbClr val="1E2D2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上报总结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6207126" y="1295135"/>
            <a:ext cx="5607050" cy="2876550"/>
          </a:xfrm>
          <a:custGeom>
            <a:avLst/>
            <a:gdLst/>
            <a:ahLst/>
            <a:cxnLst/>
            <a:rect l="l" t="t" r="r" b="b"/>
            <a:pathLst>
              <a:path w="5607050" h="2876550">
                <a:moveTo>
                  <a:pt x="0" y="0"/>
                </a:moveTo>
                <a:lnTo>
                  <a:pt x="5607050" y="0"/>
                </a:lnTo>
                <a:lnTo>
                  <a:pt x="5607050" y="2876550"/>
                </a:lnTo>
                <a:lnTo>
                  <a:pt x="0" y="28765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</p:sp>
      <p:sp>
        <p:nvSpPr>
          <p:cNvPr id="15" name="Shape 13"/>
          <p:cNvSpPr/>
          <p:nvPr/>
        </p:nvSpPr>
        <p:spPr>
          <a:xfrm>
            <a:off x="6207126" y="1295135"/>
            <a:ext cx="31750" cy="2876550"/>
          </a:xfrm>
          <a:custGeom>
            <a:avLst/>
            <a:gdLst/>
            <a:ahLst/>
            <a:cxnLst/>
            <a:rect l="l" t="t" r="r" b="b"/>
            <a:pathLst>
              <a:path w="31750" h="2876550">
                <a:moveTo>
                  <a:pt x="0" y="0"/>
                </a:moveTo>
                <a:lnTo>
                  <a:pt x="31750" y="0"/>
                </a:lnTo>
                <a:lnTo>
                  <a:pt x="31750" y="2876550"/>
                </a:lnTo>
                <a:lnTo>
                  <a:pt x="0" y="2876550"/>
                </a:lnTo>
                <a:lnTo>
                  <a:pt x="0" y="0"/>
                </a:lnTo>
                <a:close/>
              </a:path>
            </a:pathLst>
          </a:custGeom>
          <a:solidFill>
            <a:srgbClr val="5A7D6F"/>
          </a:solidFill>
        </p:spPr>
      </p:sp>
      <p:sp>
        <p:nvSpPr>
          <p:cNvPr id="16" name="Shape 14"/>
          <p:cNvSpPr/>
          <p:nvPr/>
        </p:nvSpPr>
        <p:spPr>
          <a:xfrm>
            <a:off x="6489634" y="1533097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257398" y="10548"/>
                </a:moveTo>
                <a:cubicBezTo>
                  <a:pt x="263816" y="13395"/>
                  <a:pt x="267891" y="19757"/>
                  <a:pt x="267891" y="26789"/>
                </a:cubicBezTo>
                <a:lnTo>
                  <a:pt x="267891" y="258961"/>
                </a:lnTo>
                <a:cubicBezTo>
                  <a:pt x="267891" y="265993"/>
                  <a:pt x="263816" y="272355"/>
                  <a:pt x="257398" y="275202"/>
                </a:cubicBezTo>
                <a:cubicBezTo>
                  <a:pt x="250980" y="278048"/>
                  <a:pt x="243557" y="276988"/>
                  <a:pt x="238255" y="272355"/>
                </a:cubicBezTo>
                <a:lnTo>
                  <a:pt x="212248" y="249641"/>
                </a:lnTo>
                <a:cubicBezTo>
                  <a:pt x="187914" y="228377"/>
                  <a:pt x="157162" y="215987"/>
                  <a:pt x="124960" y="214480"/>
                </a:cubicBezTo>
                <a:lnTo>
                  <a:pt x="124960" y="267891"/>
                </a:lnTo>
                <a:cubicBezTo>
                  <a:pt x="124960" y="277769"/>
                  <a:pt x="116979" y="285750"/>
                  <a:pt x="107100" y="285750"/>
                </a:cubicBezTo>
                <a:lnTo>
                  <a:pt x="89241" y="285750"/>
                </a:lnTo>
                <a:cubicBezTo>
                  <a:pt x="79363" y="285750"/>
                  <a:pt x="71382" y="277769"/>
                  <a:pt x="71382" y="267891"/>
                </a:cubicBezTo>
                <a:lnTo>
                  <a:pt x="71382" y="214313"/>
                </a:lnTo>
                <a:cubicBezTo>
                  <a:pt x="31979" y="214313"/>
                  <a:pt x="0" y="182333"/>
                  <a:pt x="0" y="142875"/>
                </a:cubicBezTo>
                <a:cubicBezTo>
                  <a:pt x="0" y="103417"/>
                  <a:pt x="31979" y="71438"/>
                  <a:pt x="71438" y="71438"/>
                </a:cubicBezTo>
                <a:lnTo>
                  <a:pt x="118597" y="71438"/>
                </a:lnTo>
                <a:cubicBezTo>
                  <a:pt x="153088" y="71326"/>
                  <a:pt x="186351" y="58769"/>
                  <a:pt x="212303" y="36109"/>
                </a:cubicBezTo>
                <a:lnTo>
                  <a:pt x="238311" y="13395"/>
                </a:lnTo>
                <a:cubicBezTo>
                  <a:pt x="243557" y="8762"/>
                  <a:pt x="251092" y="7702"/>
                  <a:pt x="257454" y="10548"/>
                </a:cubicBezTo>
                <a:close/>
                <a:moveTo>
                  <a:pt x="125016" y="178594"/>
                </a:moveTo>
                <a:lnTo>
                  <a:pt x="125016" y="178705"/>
                </a:lnTo>
                <a:cubicBezTo>
                  <a:pt x="164250" y="180212"/>
                  <a:pt x="201923" y="194611"/>
                  <a:pt x="232172" y="219670"/>
                </a:cubicBezTo>
                <a:lnTo>
                  <a:pt x="232172" y="66024"/>
                </a:lnTo>
                <a:cubicBezTo>
                  <a:pt x="201923" y="91083"/>
                  <a:pt x="164250" y="105482"/>
                  <a:pt x="125016" y="106989"/>
                </a:cubicBezTo>
                <a:lnTo>
                  <a:pt x="125016" y="178594"/>
                </a:lnTo>
                <a:close/>
              </a:path>
            </a:pathLst>
          </a:custGeom>
          <a:solidFill>
            <a:srgbClr val="5A7D6F"/>
          </a:solidFill>
        </p:spPr>
      </p:sp>
      <p:sp>
        <p:nvSpPr>
          <p:cNvPr id="17" name="Text 15"/>
          <p:cNvSpPr/>
          <p:nvPr/>
        </p:nvSpPr>
        <p:spPr>
          <a:xfrm>
            <a:off x="6922988" y="1523670"/>
            <a:ext cx="230505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2A574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信息公开与公众参与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6470584" y="2018607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14300" y="57150"/>
                </a:moveTo>
                <a:cubicBezTo>
                  <a:pt x="130076" y="57150"/>
                  <a:pt x="142875" y="44351"/>
                  <a:pt x="142875" y="28575"/>
                </a:cubicBezTo>
                <a:cubicBezTo>
                  <a:pt x="142875" y="12799"/>
                  <a:pt x="130076" y="0"/>
                  <a:pt x="114300" y="0"/>
                </a:cubicBezTo>
                <a:cubicBezTo>
                  <a:pt x="98524" y="0"/>
                  <a:pt x="85725" y="12799"/>
                  <a:pt x="85725" y="28575"/>
                </a:cubicBezTo>
                <a:cubicBezTo>
                  <a:pt x="85725" y="30182"/>
                  <a:pt x="85874" y="31790"/>
                  <a:pt x="86112" y="33338"/>
                </a:cubicBezTo>
                <a:lnTo>
                  <a:pt x="47506" y="54799"/>
                </a:lnTo>
                <a:cubicBezTo>
                  <a:pt x="42476" y="50334"/>
                  <a:pt x="35838" y="47625"/>
                  <a:pt x="28575" y="47625"/>
                </a:cubicBezTo>
                <a:cubicBezTo>
                  <a:pt x="12799" y="47625"/>
                  <a:pt x="0" y="60424"/>
                  <a:pt x="0" y="76200"/>
                </a:cubicBezTo>
                <a:cubicBezTo>
                  <a:pt x="0" y="91976"/>
                  <a:pt x="12799" y="104775"/>
                  <a:pt x="28575" y="104775"/>
                </a:cubicBezTo>
                <a:cubicBezTo>
                  <a:pt x="35838" y="104775"/>
                  <a:pt x="42446" y="102066"/>
                  <a:pt x="47506" y="97601"/>
                </a:cubicBezTo>
                <a:lnTo>
                  <a:pt x="86112" y="119062"/>
                </a:lnTo>
                <a:cubicBezTo>
                  <a:pt x="85844" y="120610"/>
                  <a:pt x="85725" y="122188"/>
                  <a:pt x="85725" y="123825"/>
                </a:cubicBezTo>
                <a:cubicBezTo>
                  <a:pt x="85725" y="139601"/>
                  <a:pt x="98524" y="152400"/>
                  <a:pt x="114300" y="152400"/>
                </a:cubicBezTo>
                <a:cubicBezTo>
                  <a:pt x="130076" y="152400"/>
                  <a:pt x="142875" y="139601"/>
                  <a:pt x="142875" y="123825"/>
                </a:cubicBezTo>
                <a:cubicBezTo>
                  <a:pt x="142875" y="108049"/>
                  <a:pt x="130076" y="95250"/>
                  <a:pt x="114300" y="95250"/>
                </a:cubicBezTo>
                <a:cubicBezTo>
                  <a:pt x="107037" y="95250"/>
                  <a:pt x="100429" y="97959"/>
                  <a:pt x="95369" y="102424"/>
                </a:cubicBezTo>
                <a:lnTo>
                  <a:pt x="56763" y="80962"/>
                </a:lnTo>
                <a:cubicBezTo>
                  <a:pt x="57031" y="79415"/>
                  <a:pt x="57150" y="77837"/>
                  <a:pt x="57150" y="76200"/>
                </a:cubicBezTo>
                <a:cubicBezTo>
                  <a:pt x="57150" y="74563"/>
                  <a:pt x="57001" y="72985"/>
                  <a:pt x="56763" y="71438"/>
                </a:cubicBezTo>
                <a:lnTo>
                  <a:pt x="95369" y="49976"/>
                </a:lnTo>
                <a:cubicBezTo>
                  <a:pt x="100399" y="54441"/>
                  <a:pt x="107037" y="57150"/>
                  <a:pt x="114300" y="57150"/>
                </a:cubicBezTo>
                <a:close/>
              </a:path>
            </a:pathLst>
          </a:custGeom>
          <a:solidFill>
            <a:srgbClr val="5A7D6F"/>
          </a:solidFill>
        </p:spPr>
      </p:sp>
      <p:sp>
        <p:nvSpPr>
          <p:cNvPr id="19" name="Text 17"/>
          <p:cNvSpPr/>
          <p:nvPr/>
        </p:nvSpPr>
        <p:spPr>
          <a:xfrm>
            <a:off x="6642034" y="1980572"/>
            <a:ext cx="501967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A574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多渠道公开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6451534" y="2285340"/>
            <a:ext cx="5210175" cy="2476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1E2D2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通过政府网站、新闻媒体、社交平台、手机短信等多种渠道发布预警信息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6461059" y="2723392"/>
            <a:ext cx="171450" cy="152400"/>
          </a:xfrm>
          <a:custGeom>
            <a:avLst/>
            <a:gdLst/>
            <a:ahLst/>
            <a:cxnLst/>
            <a:rect l="l" t="t" r="r" b="b"/>
            <a:pathLst>
              <a:path w="171450" h="152400">
                <a:moveTo>
                  <a:pt x="85725" y="9525"/>
                </a:moveTo>
                <a:cubicBezTo>
                  <a:pt x="61674" y="9525"/>
                  <a:pt x="42416" y="20479"/>
                  <a:pt x="28396" y="33516"/>
                </a:cubicBezTo>
                <a:cubicBezTo>
                  <a:pt x="14466" y="46464"/>
                  <a:pt x="5149" y="61912"/>
                  <a:pt x="714" y="72539"/>
                </a:cubicBezTo>
                <a:cubicBezTo>
                  <a:pt x="-268" y="74890"/>
                  <a:pt x="-268" y="77510"/>
                  <a:pt x="714" y="79861"/>
                </a:cubicBezTo>
                <a:cubicBezTo>
                  <a:pt x="5149" y="90488"/>
                  <a:pt x="14466" y="105966"/>
                  <a:pt x="28396" y="118884"/>
                </a:cubicBezTo>
                <a:cubicBezTo>
                  <a:pt x="42416" y="131891"/>
                  <a:pt x="61674" y="142875"/>
                  <a:pt x="85725" y="142875"/>
                </a:cubicBezTo>
                <a:cubicBezTo>
                  <a:pt x="109776" y="142875"/>
                  <a:pt x="129034" y="131921"/>
                  <a:pt x="143054" y="118884"/>
                </a:cubicBezTo>
                <a:cubicBezTo>
                  <a:pt x="156984" y="105936"/>
                  <a:pt x="166301" y="90488"/>
                  <a:pt x="170736" y="79861"/>
                </a:cubicBezTo>
                <a:cubicBezTo>
                  <a:pt x="171718" y="77510"/>
                  <a:pt x="171718" y="74890"/>
                  <a:pt x="170736" y="72539"/>
                </a:cubicBezTo>
                <a:cubicBezTo>
                  <a:pt x="166301" y="61912"/>
                  <a:pt x="156984" y="46434"/>
                  <a:pt x="143054" y="33516"/>
                </a:cubicBezTo>
                <a:cubicBezTo>
                  <a:pt x="129034" y="20509"/>
                  <a:pt x="109776" y="9525"/>
                  <a:pt x="85725" y="9525"/>
                </a:cubicBezTo>
                <a:close/>
                <a:moveTo>
                  <a:pt x="42863" y="76200"/>
                </a:moveTo>
                <a:cubicBezTo>
                  <a:pt x="42863" y="52544"/>
                  <a:pt x="62069" y="33338"/>
                  <a:pt x="85725" y="33338"/>
                </a:cubicBezTo>
                <a:cubicBezTo>
                  <a:pt x="109381" y="33338"/>
                  <a:pt x="128588" y="52544"/>
                  <a:pt x="128588" y="76200"/>
                </a:cubicBezTo>
                <a:cubicBezTo>
                  <a:pt x="128588" y="99856"/>
                  <a:pt x="109381" y="119062"/>
                  <a:pt x="85725" y="119062"/>
                </a:cubicBezTo>
                <a:cubicBezTo>
                  <a:pt x="62069" y="119062"/>
                  <a:pt x="42863" y="99856"/>
                  <a:pt x="42863" y="76200"/>
                </a:cubicBezTo>
                <a:close/>
                <a:moveTo>
                  <a:pt x="85725" y="57150"/>
                </a:moveTo>
                <a:cubicBezTo>
                  <a:pt x="85725" y="67657"/>
                  <a:pt x="77182" y="76200"/>
                  <a:pt x="66675" y="76200"/>
                </a:cubicBezTo>
                <a:cubicBezTo>
                  <a:pt x="63252" y="76200"/>
                  <a:pt x="60037" y="75307"/>
                  <a:pt x="57239" y="73700"/>
                </a:cubicBezTo>
                <a:cubicBezTo>
                  <a:pt x="56942" y="76944"/>
                  <a:pt x="57210" y="80278"/>
                  <a:pt x="58103" y="83582"/>
                </a:cubicBezTo>
                <a:cubicBezTo>
                  <a:pt x="62180" y="98822"/>
                  <a:pt x="77867" y="107871"/>
                  <a:pt x="93107" y="103793"/>
                </a:cubicBezTo>
                <a:cubicBezTo>
                  <a:pt x="108347" y="99715"/>
                  <a:pt x="117396" y="84028"/>
                  <a:pt x="113318" y="68788"/>
                </a:cubicBezTo>
                <a:cubicBezTo>
                  <a:pt x="109686" y="55185"/>
                  <a:pt x="96798" y="46524"/>
                  <a:pt x="83225" y="47714"/>
                </a:cubicBezTo>
                <a:cubicBezTo>
                  <a:pt x="84802" y="50483"/>
                  <a:pt x="85725" y="53697"/>
                  <a:pt x="85725" y="57150"/>
                </a:cubicBezTo>
                <a:close/>
              </a:path>
            </a:pathLst>
          </a:custGeom>
          <a:solidFill>
            <a:srgbClr val="5A7D6F"/>
          </a:solidFill>
        </p:spPr>
      </p:sp>
      <p:sp>
        <p:nvSpPr>
          <p:cNvPr id="22" name="Text 20"/>
          <p:cNvSpPr/>
          <p:nvPr/>
        </p:nvSpPr>
        <p:spPr>
          <a:xfrm>
            <a:off x="6642034" y="2685357"/>
            <a:ext cx="501967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A574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保障公众知情权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6451534" y="2990124"/>
            <a:ext cx="5210175" cy="2476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1E2D2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及时、准确、全面公开预警信息、应对举措和健康防护提示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6451534" y="3428172"/>
            <a:ext cx="190500" cy="152400"/>
          </a:xfrm>
          <a:custGeom>
            <a:avLst/>
            <a:gdLst/>
            <a:ahLst/>
            <a:cxnLst/>
            <a:rect l="l" t="t" r="r" b="b"/>
            <a:pathLst>
              <a:path w="190500" h="152400">
                <a:moveTo>
                  <a:pt x="95250" y="4763"/>
                </a:moveTo>
                <a:cubicBezTo>
                  <a:pt x="112335" y="4763"/>
                  <a:pt x="126206" y="18634"/>
                  <a:pt x="126206" y="35719"/>
                </a:cubicBezTo>
                <a:cubicBezTo>
                  <a:pt x="126206" y="52804"/>
                  <a:pt x="112335" y="66675"/>
                  <a:pt x="95250" y="66675"/>
                </a:cubicBezTo>
                <a:cubicBezTo>
                  <a:pt x="78165" y="66675"/>
                  <a:pt x="64294" y="52804"/>
                  <a:pt x="64294" y="35719"/>
                </a:cubicBezTo>
                <a:cubicBezTo>
                  <a:pt x="64294" y="18634"/>
                  <a:pt x="78165" y="4763"/>
                  <a:pt x="95250" y="4763"/>
                </a:cubicBezTo>
                <a:close/>
                <a:moveTo>
                  <a:pt x="28575" y="26194"/>
                </a:moveTo>
                <a:cubicBezTo>
                  <a:pt x="40403" y="26194"/>
                  <a:pt x="50006" y="35797"/>
                  <a:pt x="50006" y="47625"/>
                </a:cubicBezTo>
                <a:cubicBezTo>
                  <a:pt x="50006" y="59453"/>
                  <a:pt x="40403" y="69056"/>
                  <a:pt x="28575" y="69056"/>
                </a:cubicBezTo>
                <a:cubicBezTo>
                  <a:pt x="16747" y="69056"/>
                  <a:pt x="7144" y="59453"/>
                  <a:pt x="7144" y="47625"/>
                </a:cubicBezTo>
                <a:cubicBezTo>
                  <a:pt x="7144" y="35797"/>
                  <a:pt x="16747" y="26194"/>
                  <a:pt x="28575" y="26194"/>
                </a:cubicBezTo>
                <a:close/>
                <a:moveTo>
                  <a:pt x="0" y="123825"/>
                </a:moveTo>
                <a:cubicBezTo>
                  <a:pt x="0" y="102781"/>
                  <a:pt x="17056" y="85725"/>
                  <a:pt x="38100" y="85725"/>
                </a:cubicBezTo>
                <a:cubicBezTo>
                  <a:pt x="41910" y="85725"/>
                  <a:pt x="45601" y="86291"/>
                  <a:pt x="49084" y="87332"/>
                </a:cubicBezTo>
                <a:cubicBezTo>
                  <a:pt x="39291" y="98286"/>
                  <a:pt x="33338" y="112752"/>
                  <a:pt x="33338" y="128588"/>
                </a:cubicBezTo>
                <a:lnTo>
                  <a:pt x="33338" y="133350"/>
                </a:lnTo>
                <a:cubicBezTo>
                  <a:pt x="33338" y="136743"/>
                  <a:pt x="34052" y="139958"/>
                  <a:pt x="35332" y="142875"/>
                </a:cubicBezTo>
                <a:lnTo>
                  <a:pt x="9525" y="142875"/>
                </a:lnTo>
                <a:cubicBezTo>
                  <a:pt x="4256" y="142875"/>
                  <a:pt x="0" y="138619"/>
                  <a:pt x="0" y="133350"/>
                </a:cubicBezTo>
                <a:lnTo>
                  <a:pt x="0" y="123825"/>
                </a:lnTo>
                <a:close/>
                <a:moveTo>
                  <a:pt x="155168" y="142875"/>
                </a:moveTo>
                <a:cubicBezTo>
                  <a:pt x="156448" y="139958"/>
                  <a:pt x="157163" y="136743"/>
                  <a:pt x="157163" y="133350"/>
                </a:cubicBezTo>
                <a:lnTo>
                  <a:pt x="157163" y="128588"/>
                </a:lnTo>
                <a:cubicBezTo>
                  <a:pt x="157163" y="112752"/>
                  <a:pt x="151209" y="98286"/>
                  <a:pt x="141416" y="87332"/>
                </a:cubicBezTo>
                <a:cubicBezTo>
                  <a:pt x="144899" y="86291"/>
                  <a:pt x="148590" y="85725"/>
                  <a:pt x="152400" y="85725"/>
                </a:cubicBezTo>
                <a:cubicBezTo>
                  <a:pt x="173444" y="85725"/>
                  <a:pt x="190500" y="102781"/>
                  <a:pt x="190500" y="123825"/>
                </a:cubicBezTo>
                <a:lnTo>
                  <a:pt x="190500" y="133350"/>
                </a:lnTo>
                <a:cubicBezTo>
                  <a:pt x="190500" y="138619"/>
                  <a:pt x="186244" y="142875"/>
                  <a:pt x="180975" y="142875"/>
                </a:cubicBezTo>
                <a:lnTo>
                  <a:pt x="155168" y="142875"/>
                </a:lnTo>
                <a:close/>
                <a:moveTo>
                  <a:pt x="140494" y="47625"/>
                </a:moveTo>
                <a:cubicBezTo>
                  <a:pt x="140494" y="35797"/>
                  <a:pt x="150097" y="26194"/>
                  <a:pt x="161925" y="26194"/>
                </a:cubicBezTo>
                <a:cubicBezTo>
                  <a:pt x="173753" y="26194"/>
                  <a:pt x="183356" y="35797"/>
                  <a:pt x="183356" y="47625"/>
                </a:cubicBezTo>
                <a:cubicBezTo>
                  <a:pt x="183356" y="59453"/>
                  <a:pt x="173753" y="69056"/>
                  <a:pt x="161925" y="69056"/>
                </a:cubicBezTo>
                <a:cubicBezTo>
                  <a:pt x="150097" y="69056"/>
                  <a:pt x="140494" y="59453"/>
                  <a:pt x="140494" y="47625"/>
                </a:cubicBezTo>
                <a:close/>
                <a:moveTo>
                  <a:pt x="47625" y="128588"/>
                </a:moveTo>
                <a:cubicBezTo>
                  <a:pt x="47625" y="102275"/>
                  <a:pt x="68937" y="80962"/>
                  <a:pt x="95250" y="80962"/>
                </a:cubicBezTo>
                <a:cubicBezTo>
                  <a:pt x="121563" y="80962"/>
                  <a:pt x="142875" y="102275"/>
                  <a:pt x="142875" y="128588"/>
                </a:cubicBezTo>
                <a:lnTo>
                  <a:pt x="142875" y="133350"/>
                </a:lnTo>
                <a:cubicBezTo>
                  <a:pt x="142875" y="138619"/>
                  <a:pt x="138619" y="142875"/>
                  <a:pt x="133350" y="142875"/>
                </a:cubicBezTo>
                <a:lnTo>
                  <a:pt x="57150" y="142875"/>
                </a:lnTo>
                <a:cubicBezTo>
                  <a:pt x="51881" y="142875"/>
                  <a:pt x="47625" y="138619"/>
                  <a:pt x="47625" y="133350"/>
                </a:cubicBezTo>
                <a:lnTo>
                  <a:pt x="47625" y="128588"/>
                </a:lnTo>
                <a:close/>
              </a:path>
            </a:pathLst>
          </a:custGeom>
          <a:solidFill>
            <a:srgbClr val="5A7D6F"/>
          </a:solidFill>
        </p:spPr>
      </p:sp>
      <p:sp>
        <p:nvSpPr>
          <p:cNvPr id="25" name="Text 23"/>
          <p:cNvSpPr/>
          <p:nvPr/>
        </p:nvSpPr>
        <p:spPr>
          <a:xfrm>
            <a:off x="6642034" y="3390142"/>
            <a:ext cx="501967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A574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引导公众参与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6451534" y="3694909"/>
            <a:ext cx="5210175" cy="2476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1E2D2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引导群众做好自我防护，积极参与减排行动，形成全社会共治格局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381000" y="4323457"/>
            <a:ext cx="11430000" cy="2076450"/>
          </a:xfrm>
          <a:custGeom>
            <a:avLst/>
            <a:gdLst/>
            <a:ahLst/>
            <a:cxnLst/>
            <a:rect l="l" t="t" r="r" b="b"/>
            <a:pathLst>
              <a:path w="11430000" h="2076450">
                <a:moveTo>
                  <a:pt x="0" y="0"/>
                </a:moveTo>
                <a:lnTo>
                  <a:pt x="11430000" y="0"/>
                </a:lnTo>
                <a:lnTo>
                  <a:pt x="11430000" y="2076450"/>
                </a:lnTo>
                <a:lnTo>
                  <a:pt x="0" y="2076450"/>
                </a:lnTo>
                <a:lnTo>
                  <a:pt x="0" y="0"/>
                </a:lnTo>
                <a:close/>
              </a:path>
            </a:pathLst>
          </a:custGeom>
          <a:solidFill>
            <a:srgbClr val="2A574A"/>
          </a:solidFill>
        </p:spPr>
      </p:sp>
      <p:sp>
        <p:nvSpPr>
          <p:cNvPr id="28" name="Shape 26"/>
          <p:cNvSpPr/>
          <p:nvPr/>
        </p:nvSpPr>
        <p:spPr>
          <a:xfrm>
            <a:off x="647634" y="4561419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142875" y="0"/>
                </a:moveTo>
                <a:cubicBezTo>
                  <a:pt x="145442" y="0"/>
                  <a:pt x="148010" y="558"/>
                  <a:pt x="150354" y="1619"/>
                </a:cubicBezTo>
                <a:lnTo>
                  <a:pt x="255501" y="46211"/>
                </a:lnTo>
                <a:cubicBezTo>
                  <a:pt x="267779" y="51402"/>
                  <a:pt x="276932" y="63512"/>
                  <a:pt x="276876" y="78135"/>
                </a:cubicBezTo>
                <a:cubicBezTo>
                  <a:pt x="276597" y="133499"/>
                  <a:pt x="253826" y="234795"/>
                  <a:pt x="157665" y="280839"/>
                </a:cubicBezTo>
                <a:cubicBezTo>
                  <a:pt x="148344" y="285304"/>
                  <a:pt x="137517" y="285304"/>
                  <a:pt x="128197" y="280839"/>
                </a:cubicBezTo>
                <a:cubicBezTo>
                  <a:pt x="31979" y="234795"/>
                  <a:pt x="9265" y="133499"/>
                  <a:pt x="8985" y="78135"/>
                </a:cubicBezTo>
                <a:cubicBezTo>
                  <a:pt x="8930" y="63512"/>
                  <a:pt x="18083" y="51402"/>
                  <a:pt x="30361" y="46211"/>
                </a:cubicBezTo>
                <a:lnTo>
                  <a:pt x="135452" y="1619"/>
                </a:lnTo>
                <a:cubicBezTo>
                  <a:pt x="137796" y="558"/>
                  <a:pt x="140308" y="0"/>
                  <a:pt x="142875" y="0"/>
                </a:cubicBezTo>
                <a:close/>
                <a:moveTo>
                  <a:pt x="142875" y="37281"/>
                </a:moveTo>
                <a:lnTo>
                  <a:pt x="142875" y="248301"/>
                </a:lnTo>
                <a:cubicBezTo>
                  <a:pt x="219894" y="211020"/>
                  <a:pt x="240599" y="128420"/>
                  <a:pt x="241102" y="78972"/>
                </a:cubicBezTo>
                <a:lnTo>
                  <a:pt x="142875" y="37337"/>
                </a:lnTo>
                <a:lnTo>
                  <a:pt x="142875" y="37337"/>
                </a:lnTo>
                <a:close/>
              </a:path>
            </a:pathLst>
          </a:custGeom>
          <a:solidFill>
            <a:srgbClr val="C4A87C"/>
          </a:solidFill>
        </p:spPr>
      </p:sp>
      <p:sp>
        <p:nvSpPr>
          <p:cNvPr id="29" name="Text 27"/>
          <p:cNvSpPr/>
          <p:nvPr/>
        </p:nvSpPr>
        <p:spPr>
          <a:xfrm>
            <a:off x="1080988" y="4551992"/>
            <a:ext cx="1571625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五大保障体系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609534" y="5008894"/>
            <a:ext cx="2076450" cy="1162050"/>
          </a:xfrm>
          <a:custGeom>
            <a:avLst/>
            <a:gdLst/>
            <a:ahLst/>
            <a:cxnLst/>
            <a:rect l="l" t="t" r="r" b="b"/>
            <a:pathLst>
              <a:path w="2076450" h="1162050">
                <a:moveTo>
                  <a:pt x="0" y="0"/>
                </a:moveTo>
                <a:lnTo>
                  <a:pt x="2076450" y="0"/>
                </a:lnTo>
                <a:lnTo>
                  <a:pt x="2076450" y="1162050"/>
                </a:lnTo>
                <a:lnTo>
                  <a:pt x="0" y="11620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</p:spPr>
      </p:sp>
      <p:sp>
        <p:nvSpPr>
          <p:cNvPr id="31" name="Shape 29"/>
          <p:cNvSpPr/>
          <p:nvPr/>
        </p:nvSpPr>
        <p:spPr>
          <a:xfrm>
            <a:off x="1505380" y="5161197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107156" y="35719"/>
                </a:moveTo>
                <a:cubicBezTo>
                  <a:pt x="107156" y="25840"/>
                  <a:pt x="115137" y="17859"/>
                  <a:pt x="125016" y="17859"/>
                </a:cubicBezTo>
                <a:lnTo>
                  <a:pt x="160734" y="17859"/>
                </a:lnTo>
                <a:cubicBezTo>
                  <a:pt x="170613" y="17859"/>
                  <a:pt x="178594" y="25840"/>
                  <a:pt x="178594" y="35719"/>
                </a:cubicBezTo>
                <a:lnTo>
                  <a:pt x="178594" y="71438"/>
                </a:lnTo>
                <a:cubicBezTo>
                  <a:pt x="178594" y="81316"/>
                  <a:pt x="170613" y="89297"/>
                  <a:pt x="160734" y="89297"/>
                </a:cubicBezTo>
                <a:lnTo>
                  <a:pt x="156270" y="89297"/>
                </a:lnTo>
                <a:lnTo>
                  <a:pt x="156270" y="125016"/>
                </a:lnTo>
                <a:lnTo>
                  <a:pt x="223242" y="125016"/>
                </a:lnTo>
                <a:cubicBezTo>
                  <a:pt x="245455" y="125016"/>
                  <a:pt x="263426" y="142987"/>
                  <a:pt x="263426" y="165199"/>
                </a:cubicBezTo>
                <a:lnTo>
                  <a:pt x="263426" y="196453"/>
                </a:lnTo>
                <a:lnTo>
                  <a:pt x="267891" y="196453"/>
                </a:lnTo>
                <a:cubicBezTo>
                  <a:pt x="277769" y="196453"/>
                  <a:pt x="285750" y="204434"/>
                  <a:pt x="285750" y="214313"/>
                </a:cubicBezTo>
                <a:lnTo>
                  <a:pt x="285750" y="250031"/>
                </a:lnTo>
                <a:cubicBezTo>
                  <a:pt x="285750" y="259910"/>
                  <a:pt x="277769" y="267891"/>
                  <a:pt x="267891" y="267891"/>
                </a:cubicBezTo>
                <a:lnTo>
                  <a:pt x="232172" y="267891"/>
                </a:lnTo>
                <a:cubicBezTo>
                  <a:pt x="222293" y="267891"/>
                  <a:pt x="214313" y="259910"/>
                  <a:pt x="214313" y="250031"/>
                </a:cubicBezTo>
                <a:lnTo>
                  <a:pt x="214313" y="214313"/>
                </a:lnTo>
                <a:cubicBezTo>
                  <a:pt x="214313" y="204434"/>
                  <a:pt x="222293" y="196453"/>
                  <a:pt x="232172" y="196453"/>
                </a:cubicBezTo>
                <a:lnTo>
                  <a:pt x="236637" y="196453"/>
                </a:lnTo>
                <a:lnTo>
                  <a:pt x="236637" y="165199"/>
                </a:lnTo>
                <a:cubicBezTo>
                  <a:pt x="236637" y="157776"/>
                  <a:pt x="230665" y="151805"/>
                  <a:pt x="223242" y="151805"/>
                </a:cubicBezTo>
                <a:lnTo>
                  <a:pt x="156270" y="151805"/>
                </a:lnTo>
                <a:lnTo>
                  <a:pt x="156270" y="196453"/>
                </a:lnTo>
                <a:lnTo>
                  <a:pt x="160734" y="196453"/>
                </a:lnTo>
                <a:cubicBezTo>
                  <a:pt x="170613" y="196453"/>
                  <a:pt x="178594" y="204434"/>
                  <a:pt x="178594" y="214313"/>
                </a:cubicBezTo>
                <a:lnTo>
                  <a:pt x="178594" y="250031"/>
                </a:lnTo>
                <a:cubicBezTo>
                  <a:pt x="178594" y="259910"/>
                  <a:pt x="170613" y="267891"/>
                  <a:pt x="160734" y="267891"/>
                </a:cubicBezTo>
                <a:lnTo>
                  <a:pt x="125016" y="267891"/>
                </a:lnTo>
                <a:cubicBezTo>
                  <a:pt x="115137" y="267891"/>
                  <a:pt x="107156" y="259910"/>
                  <a:pt x="107156" y="250031"/>
                </a:cubicBezTo>
                <a:lnTo>
                  <a:pt x="107156" y="214313"/>
                </a:lnTo>
                <a:cubicBezTo>
                  <a:pt x="107156" y="204434"/>
                  <a:pt x="115137" y="196453"/>
                  <a:pt x="125016" y="196453"/>
                </a:cubicBezTo>
                <a:lnTo>
                  <a:pt x="129480" y="196453"/>
                </a:lnTo>
                <a:lnTo>
                  <a:pt x="129480" y="151805"/>
                </a:lnTo>
                <a:lnTo>
                  <a:pt x="62508" y="151805"/>
                </a:lnTo>
                <a:cubicBezTo>
                  <a:pt x="55085" y="151805"/>
                  <a:pt x="49113" y="157776"/>
                  <a:pt x="49113" y="165199"/>
                </a:cubicBezTo>
                <a:lnTo>
                  <a:pt x="49113" y="196453"/>
                </a:lnTo>
                <a:lnTo>
                  <a:pt x="53578" y="196453"/>
                </a:lnTo>
                <a:cubicBezTo>
                  <a:pt x="63457" y="196453"/>
                  <a:pt x="71438" y="204434"/>
                  <a:pt x="71438" y="214313"/>
                </a:cubicBezTo>
                <a:lnTo>
                  <a:pt x="71438" y="250031"/>
                </a:lnTo>
                <a:cubicBezTo>
                  <a:pt x="71438" y="259910"/>
                  <a:pt x="63457" y="267891"/>
                  <a:pt x="53578" y="267891"/>
                </a:cubicBezTo>
                <a:lnTo>
                  <a:pt x="17859" y="267891"/>
                </a:lnTo>
                <a:cubicBezTo>
                  <a:pt x="7981" y="267891"/>
                  <a:pt x="0" y="259910"/>
                  <a:pt x="0" y="250031"/>
                </a:cubicBezTo>
                <a:lnTo>
                  <a:pt x="0" y="214313"/>
                </a:lnTo>
                <a:cubicBezTo>
                  <a:pt x="0" y="204434"/>
                  <a:pt x="7981" y="196453"/>
                  <a:pt x="17859" y="196453"/>
                </a:cubicBezTo>
                <a:lnTo>
                  <a:pt x="22324" y="196453"/>
                </a:lnTo>
                <a:lnTo>
                  <a:pt x="22324" y="165199"/>
                </a:lnTo>
                <a:cubicBezTo>
                  <a:pt x="22324" y="142987"/>
                  <a:pt x="40295" y="125016"/>
                  <a:pt x="62508" y="125016"/>
                </a:cubicBezTo>
                <a:lnTo>
                  <a:pt x="129480" y="125016"/>
                </a:lnTo>
                <a:lnTo>
                  <a:pt x="129480" y="89297"/>
                </a:lnTo>
                <a:lnTo>
                  <a:pt x="125016" y="89297"/>
                </a:lnTo>
                <a:cubicBezTo>
                  <a:pt x="115137" y="89297"/>
                  <a:pt x="107156" y="81316"/>
                  <a:pt x="107156" y="71438"/>
                </a:cubicBezTo>
                <a:lnTo>
                  <a:pt x="107156" y="35719"/>
                </a:lnTo>
                <a:close/>
              </a:path>
            </a:pathLst>
          </a:custGeom>
          <a:solidFill>
            <a:srgbClr val="C4A87C"/>
          </a:solidFill>
        </p:spPr>
      </p:sp>
      <p:sp>
        <p:nvSpPr>
          <p:cNvPr id="32" name="Text 30"/>
          <p:cNvSpPr/>
          <p:nvPr/>
        </p:nvSpPr>
        <p:spPr>
          <a:xfrm>
            <a:off x="718972" y="5523012"/>
            <a:ext cx="1857375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组织保障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728497" y="5827779"/>
            <a:ext cx="183832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健全组织机构，明确职责分工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2834514" y="5008894"/>
            <a:ext cx="2076450" cy="1162050"/>
          </a:xfrm>
          <a:custGeom>
            <a:avLst/>
            <a:gdLst/>
            <a:ahLst/>
            <a:cxnLst/>
            <a:rect l="l" t="t" r="r" b="b"/>
            <a:pathLst>
              <a:path w="2076450" h="1162050">
                <a:moveTo>
                  <a:pt x="0" y="0"/>
                </a:moveTo>
                <a:lnTo>
                  <a:pt x="2076450" y="0"/>
                </a:lnTo>
                <a:lnTo>
                  <a:pt x="2076450" y="1162050"/>
                </a:lnTo>
                <a:lnTo>
                  <a:pt x="0" y="11620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</p:spPr>
      </p:sp>
      <p:sp>
        <p:nvSpPr>
          <p:cNvPr id="35" name="Shape 33"/>
          <p:cNvSpPr/>
          <p:nvPr/>
        </p:nvSpPr>
        <p:spPr>
          <a:xfrm>
            <a:off x="3783939" y="5161197"/>
            <a:ext cx="178594" cy="285750"/>
          </a:xfrm>
          <a:custGeom>
            <a:avLst/>
            <a:gdLst/>
            <a:ahLst/>
            <a:cxnLst/>
            <a:rect l="l" t="t" r="r" b="b"/>
            <a:pathLst>
              <a:path w="178594" h="285750">
                <a:moveTo>
                  <a:pt x="75902" y="13395"/>
                </a:moveTo>
                <a:cubicBezTo>
                  <a:pt x="75902" y="5972"/>
                  <a:pt x="81874" y="0"/>
                  <a:pt x="89297" y="0"/>
                </a:cubicBezTo>
                <a:cubicBezTo>
                  <a:pt x="96720" y="0"/>
                  <a:pt x="102691" y="5972"/>
                  <a:pt x="102691" y="13395"/>
                </a:cubicBezTo>
                <a:lnTo>
                  <a:pt x="102691" y="35719"/>
                </a:lnTo>
                <a:lnTo>
                  <a:pt x="133945" y="35719"/>
                </a:lnTo>
                <a:cubicBezTo>
                  <a:pt x="143824" y="35719"/>
                  <a:pt x="151805" y="43700"/>
                  <a:pt x="151805" y="53578"/>
                </a:cubicBezTo>
                <a:cubicBezTo>
                  <a:pt x="151805" y="63457"/>
                  <a:pt x="143824" y="71438"/>
                  <a:pt x="133945" y="71438"/>
                </a:cubicBezTo>
                <a:lnTo>
                  <a:pt x="69819" y="71438"/>
                </a:lnTo>
                <a:cubicBezTo>
                  <a:pt x="55922" y="71438"/>
                  <a:pt x="44648" y="82711"/>
                  <a:pt x="44648" y="96608"/>
                </a:cubicBezTo>
                <a:cubicBezTo>
                  <a:pt x="44648" y="109165"/>
                  <a:pt x="53857" y="119769"/>
                  <a:pt x="66247" y="121555"/>
                </a:cubicBezTo>
                <a:lnTo>
                  <a:pt x="117370" y="128867"/>
                </a:lnTo>
                <a:cubicBezTo>
                  <a:pt x="147396" y="133164"/>
                  <a:pt x="169664" y="158837"/>
                  <a:pt x="169664" y="189142"/>
                </a:cubicBezTo>
                <a:cubicBezTo>
                  <a:pt x="169664" y="222796"/>
                  <a:pt x="142373" y="250031"/>
                  <a:pt x="108775" y="250031"/>
                </a:cubicBezTo>
                <a:lnTo>
                  <a:pt x="102691" y="250031"/>
                </a:lnTo>
                <a:lnTo>
                  <a:pt x="102691" y="272355"/>
                </a:lnTo>
                <a:cubicBezTo>
                  <a:pt x="102691" y="279778"/>
                  <a:pt x="96720" y="285750"/>
                  <a:pt x="89297" y="285750"/>
                </a:cubicBezTo>
                <a:cubicBezTo>
                  <a:pt x="81874" y="285750"/>
                  <a:pt x="75902" y="279778"/>
                  <a:pt x="75902" y="272355"/>
                </a:cubicBezTo>
                <a:lnTo>
                  <a:pt x="75902" y="250031"/>
                </a:lnTo>
                <a:lnTo>
                  <a:pt x="35719" y="250031"/>
                </a:lnTo>
                <a:cubicBezTo>
                  <a:pt x="25840" y="250031"/>
                  <a:pt x="17859" y="242050"/>
                  <a:pt x="17859" y="232172"/>
                </a:cubicBezTo>
                <a:cubicBezTo>
                  <a:pt x="17859" y="222293"/>
                  <a:pt x="25840" y="214313"/>
                  <a:pt x="35719" y="214313"/>
                </a:cubicBezTo>
                <a:lnTo>
                  <a:pt x="108775" y="214313"/>
                </a:lnTo>
                <a:cubicBezTo>
                  <a:pt x="122672" y="214313"/>
                  <a:pt x="133945" y="203039"/>
                  <a:pt x="133945" y="189142"/>
                </a:cubicBezTo>
                <a:cubicBezTo>
                  <a:pt x="133945" y="176585"/>
                  <a:pt x="124737" y="165981"/>
                  <a:pt x="112347" y="164195"/>
                </a:cubicBezTo>
                <a:lnTo>
                  <a:pt x="61224" y="156883"/>
                </a:lnTo>
                <a:cubicBezTo>
                  <a:pt x="31198" y="152642"/>
                  <a:pt x="8930" y="126913"/>
                  <a:pt x="8930" y="96608"/>
                </a:cubicBezTo>
                <a:cubicBezTo>
                  <a:pt x="8930" y="63010"/>
                  <a:pt x="36221" y="35719"/>
                  <a:pt x="69819" y="35719"/>
                </a:cubicBezTo>
                <a:lnTo>
                  <a:pt x="75902" y="35719"/>
                </a:lnTo>
                <a:lnTo>
                  <a:pt x="75902" y="13395"/>
                </a:lnTo>
                <a:close/>
              </a:path>
            </a:pathLst>
          </a:custGeom>
          <a:solidFill>
            <a:srgbClr val="C4A87C"/>
          </a:solidFill>
        </p:spPr>
      </p:sp>
      <p:sp>
        <p:nvSpPr>
          <p:cNvPr id="36" name="Text 34"/>
          <p:cNvSpPr/>
          <p:nvPr/>
        </p:nvSpPr>
        <p:spPr>
          <a:xfrm>
            <a:off x="2943953" y="5523012"/>
            <a:ext cx="1857375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经费保障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2953478" y="5827779"/>
            <a:ext cx="183832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纳入财政预算，确保资金拨付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5059495" y="5008894"/>
            <a:ext cx="2076450" cy="1162050"/>
          </a:xfrm>
          <a:custGeom>
            <a:avLst/>
            <a:gdLst/>
            <a:ahLst/>
            <a:cxnLst/>
            <a:rect l="l" t="t" r="r" b="b"/>
            <a:pathLst>
              <a:path w="2076450" h="1162050">
                <a:moveTo>
                  <a:pt x="0" y="0"/>
                </a:moveTo>
                <a:lnTo>
                  <a:pt x="2076450" y="0"/>
                </a:lnTo>
                <a:lnTo>
                  <a:pt x="2076450" y="1162050"/>
                </a:lnTo>
                <a:lnTo>
                  <a:pt x="0" y="11620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</p:spPr>
      </p:sp>
      <p:sp>
        <p:nvSpPr>
          <p:cNvPr id="39" name="Shape 37"/>
          <p:cNvSpPr/>
          <p:nvPr/>
        </p:nvSpPr>
        <p:spPr>
          <a:xfrm>
            <a:off x="5955341" y="5161197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125016" y="0"/>
                </a:moveTo>
                <a:lnTo>
                  <a:pt x="125016" y="35719"/>
                </a:lnTo>
                <a:cubicBezTo>
                  <a:pt x="125016" y="40630"/>
                  <a:pt x="129034" y="44648"/>
                  <a:pt x="133945" y="44648"/>
                </a:cubicBezTo>
                <a:lnTo>
                  <a:pt x="151805" y="44648"/>
                </a:lnTo>
                <a:cubicBezTo>
                  <a:pt x="156716" y="44648"/>
                  <a:pt x="160734" y="40630"/>
                  <a:pt x="160734" y="35719"/>
                </a:cubicBezTo>
                <a:lnTo>
                  <a:pt x="160734" y="0"/>
                </a:lnTo>
                <a:lnTo>
                  <a:pt x="178594" y="0"/>
                </a:lnTo>
                <a:cubicBezTo>
                  <a:pt x="198295" y="0"/>
                  <a:pt x="214313" y="16018"/>
                  <a:pt x="214313" y="35719"/>
                </a:cubicBezTo>
                <a:lnTo>
                  <a:pt x="214313" y="107156"/>
                </a:lnTo>
                <a:cubicBezTo>
                  <a:pt x="214313" y="110226"/>
                  <a:pt x="213922" y="113240"/>
                  <a:pt x="213196" y="116086"/>
                </a:cubicBezTo>
                <a:lnTo>
                  <a:pt x="72554" y="116086"/>
                </a:lnTo>
                <a:cubicBezTo>
                  <a:pt x="71828" y="113240"/>
                  <a:pt x="71438" y="110226"/>
                  <a:pt x="71438" y="107156"/>
                </a:cubicBezTo>
                <a:lnTo>
                  <a:pt x="71438" y="35719"/>
                </a:lnTo>
                <a:cubicBezTo>
                  <a:pt x="71438" y="16018"/>
                  <a:pt x="87455" y="0"/>
                  <a:pt x="107156" y="0"/>
                </a:cubicBezTo>
                <a:lnTo>
                  <a:pt x="125016" y="0"/>
                </a:lnTo>
                <a:close/>
                <a:moveTo>
                  <a:pt x="178594" y="285750"/>
                </a:moveTo>
                <a:cubicBezTo>
                  <a:pt x="172343" y="285750"/>
                  <a:pt x="166427" y="284131"/>
                  <a:pt x="161292" y="281285"/>
                </a:cubicBezTo>
                <a:cubicBezTo>
                  <a:pt x="166594" y="272076"/>
                  <a:pt x="169664" y="261417"/>
                  <a:pt x="169664" y="250031"/>
                </a:cubicBezTo>
                <a:lnTo>
                  <a:pt x="169664" y="178594"/>
                </a:lnTo>
                <a:cubicBezTo>
                  <a:pt x="169664" y="167208"/>
                  <a:pt x="166594" y="156549"/>
                  <a:pt x="161292" y="147340"/>
                </a:cubicBezTo>
                <a:cubicBezTo>
                  <a:pt x="166427" y="144494"/>
                  <a:pt x="172287" y="142875"/>
                  <a:pt x="178594" y="142875"/>
                </a:cubicBezTo>
                <a:lnTo>
                  <a:pt x="196453" y="142875"/>
                </a:lnTo>
                <a:lnTo>
                  <a:pt x="196453" y="178594"/>
                </a:lnTo>
                <a:cubicBezTo>
                  <a:pt x="196453" y="183505"/>
                  <a:pt x="200471" y="187523"/>
                  <a:pt x="205383" y="187523"/>
                </a:cubicBezTo>
                <a:lnTo>
                  <a:pt x="223242" y="187523"/>
                </a:lnTo>
                <a:cubicBezTo>
                  <a:pt x="228154" y="187523"/>
                  <a:pt x="232172" y="183505"/>
                  <a:pt x="232172" y="178594"/>
                </a:cubicBezTo>
                <a:lnTo>
                  <a:pt x="232172" y="142875"/>
                </a:lnTo>
                <a:lnTo>
                  <a:pt x="250031" y="142875"/>
                </a:lnTo>
                <a:cubicBezTo>
                  <a:pt x="269732" y="142875"/>
                  <a:pt x="285750" y="158893"/>
                  <a:pt x="285750" y="178594"/>
                </a:cubicBezTo>
                <a:lnTo>
                  <a:pt x="285750" y="250031"/>
                </a:lnTo>
                <a:cubicBezTo>
                  <a:pt x="285750" y="269732"/>
                  <a:pt x="269732" y="285750"/>
                  <a:pt x="250031" y="285750"/>
                </a:cubicBezTo>
                <a:lnTo>
                  <a:pt x="178594" y="285750"/>
                </a:lnTo>
                <a:close/>
                <a:moveTo>
                  <a:pt x="0" y="178594"/>
                </a:moveTo>
                <a:cubicBezTo>
                  <a:pt x="0" y="158893"/>
                  <a:pt x="16018" y="142875"/>
                  <a:pt x="35719" y="142875"/>
                </a:cubicBezTo>
                <a:lnTo>
                  <a:pt x="53578" y="142875"/>
                </a:lnTo>
                <a:lnTo>
                  <a:pt x="53578" y="178594"/>
                </a:lnTo>
                <a:cubicBezTo>
                  <a:pt x="53578" y="183505"/>
                  <a:pt x="57596" y="187523"/>
                  <a:pt x="62508" y="187523"/>
                </a:cubicBezTo>
                <a:lnTo>
                  <a:pt x="80367" y="187523"/>
                </a:lnTo>
                <a:cubicBezTo>
                  <a:pt x="85279" y="187523"/>
                  <a:pt x="89297" y="183505"/>
                  <a:pt x="89297" y="178594"/>
                </a:cubicBezTo>
                <a:lnTo>
                  <a:pt x="89297" y="142875"/>
                </a:lnTo>
                <a:lnTo>
                  <a:pt x="107156" y="142875"/>
                </a:lnTo>
                <a:cubicBezTo>
                  <a:pt x="126857" y="142875"/>
                  <a:pt x="142875" y="158893"/>
                  <a:pt x="142875" y="178594"/>
                </a:cubicBezTo>
                <a:lnTo>
                  <a:pt x="142875" y="250031"/>
                </a:lnTo>
                <a:cubicBezTo>
                  <a:pt x="142875" y="269732"/>
                  <a:pt x="126857" y="285750"/>
                  <a:pt x="107156" y="285750"/>
                </a:cubicBezTo>
                <a:lnTo>
                  <a:pt x="35719" y="285750"/>
                </a:lnTo>
                <a:cubicBezTo>
                  <a:pt x="16018" y="285750"/>
                  <a:pt x="0" y="269732"/>
                  <a:pt x="0" y="250031"/>
                </a:cubicBezTo>
                <a:lnTo>
                  <a:pt x="0" y="178594"/>
                </a:lnTo>
                <a:close/>
              </a:path>
            </a:pathLst>
          </a:custGeom>
          <a:solidFill>
            <a:srgbClr val="C4A87C"/>
          </a:solidFill>
        </p:spPr>
      </p:sp>
      <p:sp>
        <p:nvSpPr>
          <p:cNvPr id="40" name="Text 38"/>
          <p:cNvSpPr/>
          <p:nvPr/>
        </p:nvSpPr>
        <p:spPr>
          <a:xfrm>
            <a:off x="5168933" y="5523012"/>
            <a:ext cx="1857375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物资保障</a:t>
            </a:r>
            <a:endParaRPr lang="en-US" sz="1600" dirty="0"/>
          </a:p>
        </p:txBody>
      </p:sp>
      <p:sp>
        <p:nvSpPr>
          <p:cNvPr id="41" name="Text 39"/>
          <p:cNvSpPr/>
          <p:nvPr/>
        </p:nvSpPr>
        <p:spPr>
          <a:xfrm>
            <a:off x="5178458" y="5827779"/>
            <a:ext cx="183832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储备应急物资，建立调配机制</a:t>
            </a:r>
            <a:endParaRPr lang="en-US" sz="1600" dirty="0"/>
          </a:p>
        </p:txBody>
      </p:sp>
      <p:sp>
        <p:nvSpPr>
          <p:cNvPr id="42" name="Shape 40"/>
          <p:cNvSpPr/>
          <p:nvPr/>
        </p:nvSpPr>
        <p:spPr>
          <a:xfrm>
            <a:off x="7284641" y="5008894"/>
            <a:ext cx="2076450" cy="1162050"/>
          </a:xfrm>
          <a:custGeom>
            <a:avLst/>
            <a:gdLst/>
            <a:ahLst/>
            <a:cxnLst/>
            <a:rect l="l" t="t" r="r" b="b"/>
            <a:pathLst>
              <a:path w="2076450" h="1162050">
                <a:moveTo>
                  <a:pt x="0" y="0"/>
                </a:moveTo>
                <a:lnTo>
                  <a:pt x="2076450" y="0"/>
                </a:lnTo>
                <a:lnTo>
                  <a:pt x="2076450" y="1162050"/>
                </a:lnTo>
                <a:lnTo>
                  <a:pt x="0" y="11620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</p:spPr>
      </p:sp>
      <p:sp>
        <p:nvSpPr>
          <p:cNvPr id="43" name="Shape 41"/>
          <p:cNvSpPr/>
          <p:nvPr/>
        </p:nvSpPr>
        <p:spPr>
          <a:xfrm>
            <a:off x="8198347" y="5161197"/>
            <a:ext cx="250031" cy="285750"/>
          </a:xfrm>
          <a:custGeom>
            <a:avLst/>
            <a:gdLst/>
            <a:ahLst/>
            <a:cxnLst/>
            <a:rect l="l" t="t" r="r" b="b"/>
            <a:pathLst>
              <a:path w="250031" h="285750">
                <a:moveTo>
                  <a:pt x="160734" y="0"/>
                </a:moveTo>
                <a:lnTo>
                  <a:pt x="71438" y="0"/>
                </a:lnTo>
                <a:cubicBezTo>
                  <a:pt x="61559" y="0"/>
                  <a:pt x="53578" y="7981"/>
                  <a:pt x="53578" y="17859"/>
                </a:cubicBezTo>
                <a:cubicBezTo>
                  <a:pt x="53578" y="27738"/>
                  <a:pt x="61559" y="35719"/>
                  <a:pt x="71438" y="35719"/>
                </a:cubicBezTo>
                <a:lnTo>
                  <a:pt x="71438" y="120272"/>
                </a:lnTo>
                <a:lnTo>
                  <a:pt x="4186" y="237920"/>
                </a:lnTo>
                <a:cubicBezTo>
                  <a:pt x="1451" y="242776"/>
                  <a:pt x="0" y="248190"/>
                  <a:pt x="0" y="253771"/>
                </a:cubicBezTo>
                <a:cubicBezTo>
                  <a:pt x="0" y="271463"/>
                  <a:pt x="14288" y="285750"/>
                  <a:pt x="31979" y="285750"/>
                </a:cubicBezTo>
                <a:lnTo>
                  <a:pt x="218052" y="285750"/>
                </a:lnTo>
                <a:cubicBezTo>
                  <a:pt x="235688" y="285750"/>
                  <a:pt x="250031" y="271463"/>
                  <a:pt x="250031" y="253771"/>
                </a:cubicBezTo>
                <a:cubicBezTo>
                  <a:pt x="250031" y="248190"/>
                  <a:pt x="248580" y="242720"/>
                  <a:pt x="245845" y="237920"/>
                </a:cubicBezTo>
                <a:lnTo>
                  <a:pt x="178594" y="120272"/>
                </a:lnTo>
                <a:lnTo>
                  <a:pt x="178594" y="35719"/>
                </a:lnTo>
                <a:cubicBezTo>
                  <a:pt x="188472" y="35719"/>
                  <a:pt x="196453" y="27738"/>
                  <a:pt x="196453" y="17859"/>
                </a:cubicBezTo>
                <a:cubicBezTo>
                  <a:pt x="196453" y="7981"/>
                  <a:pt x="188472" y="0"/>
                  <a:pt x="178594" y="0"/>
                </a:cubicBezTo>
                <a:lnTo>
                  <a:pt x="160734" y="0"/>
                </a:lnTo>
                <a:close/>
                <a:moveTo>
                  <a:pt x="107156" y="120272"/>
                </a:moveTo>
                <a:lnTo>
                  <a:pt x="107156" y="35719"/>
                </a:lnTo>
                <a:lnTo>
                  <a:pt x="142875" y="35719"/>
                </a:lnTo>
                <a:lnTo>
                  <a:pt x="142875" y="120272"/>
                </a:lnTo>
                <a:cubicBezTo>
                  <a:pt x="142875" y="126467"/>
                  <a:pt x="144494" y="132606"/>
                  <a:pt x="147563" y="138019"/>
                </a:cubicBezTo>
                <a:lnTo>
                  <a:pt x="170780" y="178594"/>
                </a:lnTo>
                <a:lnTo>
                  <a:pt x="79251" y="178594"/>
                </a:lnTo>
                <a:lnTo>
                  <a:pt x="102468" y="138019"/>
                </a:lnTo>
                <a:cubicBezTo>
                  <a:pt x="105538" y="132606"/>
                  <a:pt x="107156" y="126523"/>
                  <a:pt x="107156" y="120272"/>
                </a:cubicBezTo>
                <a:close/>
              </a:path>
            </a:pathLst>
          </a:custGeom>
          <a:solidFill>
            <a:srgbClr val="C4A87C"/>
          </a:solidFill>
        </p:spPr>
      </p:sp>
      <p:sp>
        <p:nvSpPr>
          <p:cNvPr id="44" name="Text 42"/>
          <p:cNvSpPr/>
          <p:nvPr/>
        </p:nvSpPr>
        <p:spPr>
          <a:xfrm>
            <a:off x="7394079" y="5523012"/>
            <a:ext cx="1857375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科技保障</a:t>
            </a:r>
            <a:endParaRPr lang="en-US" sz="1600" dirty="0"/>
          </a:p>
        </p:txBody>
      </p:sp>
      <p:sp>
        <p:nvSpPr>
          <p:cNvPr id="45" name="Text 43"/>
          <p:cNvSpPr/>
          <p:nvPr/>
        </p:nvSpPr>
        <p:spPr>
          <a:xfrm>
            <a:off x="7403604" y="5827779"/>
            <a:ext cx="183832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加强监测预警技术研发</a:t>
            </a:r>
            <a:endParaRPr lang="en-US" sz="1600" dirty="0"/>
          </a:p>
        </p:txBody>
      </p:sp>
      <p:sp>
        <p:nvSpPr>
          <p:cNvPr id="46" name="Shape 44"/>
          <p:cNvSpPr/>
          <p:nvPr/>
        </p:nvSpPr>
        <p:spPr>
          <a:xfrm>
            <a:off x="9509621" y="5008894"/>
            <a:ext cx="2076450" cy="1162050"/>
          </a:xfrm>
          <a:custGeom>
            <a:avLst/>
            <a:gdLst/>
            <a:ahLst/>
            <a:cxnLst/>
            <a:rect l="l" t="t" r="r" b="b"/>
            <a:pathLst>
              <a:path w="2076450" h="1162050">
                <a:moveTo>
                  <a:pt x="0" y="0"/>
                </a:moveTo>
                <a:lnTo>
                  <a:pt x="2076450" y="0"/>
                </a:lnTo>
                <a:lnTo>
                  <a:pt x="2076450" y="1162050"/>
                </a:lnTo>
                <a:lnTo>
                  <a:pt x="0" y="11620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</p:spPr>
      </p:sp>
      <p:sp>
        <p:nvSpPr>
          <p:cNvPr id="47" name="Shape 45"/>
          <p:cNvSpPr/>
          <p:nvPr/>
        </p:nvSpPr>
        <p:spPr>
          <a:xfrm>
            <a:off x="10387608" y="5161197"/>
            <a:ext cx="321469" cy="285750"/>
          </a:xfrm>
          <a:custGeom>
            <a:avLst/>
            <a:gdLst/>
            <a:ahLst/>
            <a:cxnLst/>
            <a:rect l="l" t="t" r="r" b="b"/>
            <a:pathLst>
              <a:path w="321469" h="285750">
                <a:moveTo>
                  <a:pt x="160734" y="53578"/>
                </a:moveTo>
                <a:cubicBezTo>
                  <a:pt x="110003" y="53578"/>
                  <a:pt x="64071" y="73670"/>
                  <a:pt x="30305" y="106375"/>
                </a:cubicBezTo>
                <a:cubicBezTo>
                  <a:pt x="23217" y="113240"/>
                  <a:pt x="11888" y="113072"/>
                  <a:pt x="5079" y="105984"/>
                </a:cubicBezTo>
                <a:cubicBezTo>
                  <a:pt x="-1730" y="98896"/>
                  <a:pt x="-1619" y="87567"/>
                  <a:pt x="5469" y="80758"/>
                </a:cubicBezTo>
                <a:cubicBezTo>
                  <a:pt x="45597" y="41802"/>
                  <a:pt x="100403" y="17859"/>
                  <a:pt x="160734" y="17859"/>
                </a:cubicBezTo>
                <a:cubicBezTo>
                  <a:pt x="221066" y="17859"/>
                  <a:pt x="275872" y="41802"/>
                  <a:pt x="316055" y="80758"/>
                </a:cubicBezTo>
                <a:cubicBezTo>
                  <a:pt x="323143" y="87623"/>
                  <a:pt x="323310" y="98952"/>
                  <a:pt x="316446" y="105984"/>
                </a:cubicBezTo>
                <a:cubicBezTo>
                  <a:pt x="309581" y="113016"/>
                  <a:pt x="298252" y="113240"/>
                  <a:pt x="291219" y="106375"/>
                </a:cubicBezTo>
                <a:cubicBezTo>
                  <a:pt x="257398" y="73670"/>
                  <a:pt x="211466" y="53578"/>
                  <a:pt x="160734" y="53578"/>
                </a:cubicBezTo>
                <a:close/>
                <a:moveTo>
                  <a:pt x="133945" y="241102"/>
                </a:moveTo>
                <a:cubicBezTo>
                  <a:pt x="133945" y="226316"/>
                  <a:pt x="145949" y="214313"/>
                  <a:pt x="160734" y="214313"/>
                </a:cubicBezTo>
                <a:cubicBezTo>
                  <a:pt x="175520" y="214313"/>
                  <a:pt x="187523" y="226316"/>
                  <a:pt x="187523" y="241102"/>
                </a:cubicBezTo>
                <a:cubicBezTo>
                  <a:pt x="187523" y="255887"/>
                  <a:pt x="175520" y="267891"/>
                  <a:pt x="160734" y="267891"/>
                </a:cubicBezTo>
                <a:cubicBezTo>
                  <a:pt x="145949" y="267891"/>
                  <a:pt x="133945" y="255887"/>
                  <a:pt x="133945" y="241102"/>
                </a:cubicBezTo>
                <a:close/>
                <a:moveTo>
                  <a:pt x="93762" y="182054"/>
                </a:moveTo>
                <a:cubicBezTo>
                  <a:pt x="87232" y="189477"/>
                  <a:pt x="75958" y="190147"/>
                  <a:pt x="68535" y="183617"/>
                </a:cubicBezTo>
                <a:cubicBezTo>
                  <a:pt x="61113" y="177087"/>
                  <a:pt x="60443" y="165813"/>
                  <a:pt x="66973" y="158390"/>
                </a:cubicBezTo>
                <a:cubicBezTo>
                  <a:pt x="89855" y="132494"/>
                  <a:pt x="123397" y="116086"/>
                  <a:pt x="160734" y="116086"/>
                </a:cubicBezTo>
                <a:cubicBezTo>
                  <a:pt x="198072" y="116086"/>
                  <a:pt x="231614" y="132494"/>
                  <a:pt x="254496" y="158390"/>
                </a:cubicBezTo>
                <a:cubicBezTo>
                  <a:pt x="261026" y="165813"/>
                  <a:pt x="260300" y="177087"/>
                  <a:pt x="252933" y="183617"/>
                </a:cubicBezTo>
                <a:cubicBezTo>
                  <a:pt x="245566" y="190147"/>
                  <a:pt x="234237" y="189421"/>
                  <a:pt x="227707" y="182054"/>
                </a:cubicBezTo>
                <a:cubicBezTo>
                  <a:pt x="211299" y="163469"/>
                  <a:pt x="187412" y="151805"/>
                  <a:pt x="160734" y="151805"/>
                </a:cubicBezTo>
                <a:cubicBezTo>
                  <a:pt x="134057" y="151805"/>
                  <a:pt x="110170" y="163469"/>
                  <a:pt x="93762" y="182054"/>
                </a:cubicBezTo>
                <a:close/>
              </a:path>
            </a:pathLst>
          </a:custGeom>
          <a:solidFill>
            <a:srgbClr val="C4A87C"/>
          </a:solidFill>
        </p:spPr>
      </p:sp>
      <p:sp>
        <p:nvSpPr>
          <p:cNvPr id="48" name="Text 46"/>
          <p:cNvSpPr/>
          <p:nvPr/>
        </p:nvSpPr>
        <p:spPr>
          <a:xfrm>
            <a:off x="9619060" y="5523012"/>
            <a:ext cx="1857375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通信保障</a:t>
            </a:r>
            <a:endParaRPr lang="en-US" sz="1600" dirty="0"/>
          </a:p>
        </p:txBody>
      </p:sp>
      <p:sp>
        <p:nvSpPr>
          <p:cNvPr id="49" name="Text 47"/>
          <p:cNvSpPr/>
          <p:nvPr/>
        </p:nvSpPr>
        <p:spPr>
          <a:xfrm>
            <a:off x="9628585" y="5827779"/>
            <a:ext cx="183832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建立应急通信网络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7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338667" y="575469"/>
            <a:ext cx="11717867" cy="406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200" b="1" dirty="0">
                <a:solidFill>
                  <a:srgbClr val="2A574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预案管理与实施意义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52778" y="1151231"/>
            <a:ext cx="4594578" cy="3420533"/>
          </a:xfrm>
          <a:custGeom>
            <a:avLst/>
            <a:gdLst/>
            <a:ahLst/>
            <a:cxnLst/>
            <a:rect l="l" t="t" r="r" b="b"/>
            <a:pathLst>
              <a:path w="4594578" h="3420533">
                <a:moveTo>
                  <a:pt x="0" y="0"/>
                </a:moveTo>
                <a:lnTo>
                  <a:pt x="4594578" y="0"/>
                </a:lnTo>
                <a:lnTo>
                  <a:pt x="4594578" y="3420533"/>
                </a:lnTo>
                <a:lnTo>
                  <a:pt x="0" y="342053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</p:sp>
      <p:sp>
        <p:nvSpPr>
          <p:cNvPr id="5" name="Shape 3"/>
          <p:cNvSpPr/>
          <p:nvPr/>
        </p:nvSpPr>
        <p:spPr>
          <a:xfrm>
            <a:off x="352778" y="1151231"/>
            <a:ext cx="28222" cy="3420533"/>
          </a:xfrm>
          <a:custGeom>
            <a:avLst/>
            <a:gdLst/>
            <a:ahLst/>
            <a:cxnLst/>
            <a:rect l="l" t="t" r="r" b="b"/>
            <a:pathLst>
              <a:path w="28222" h="3420533">
                <a:moveTo>
                  <a:pt x="0" y="0"/>
                </a:moveTo>
                <a:lnTo>
                  <a:pt x="28222" y="0"/>
                </a:lnTo>
                <a:lnTo>
                  <a:pt x="28222" y="3420533"/>
                </a:lnTo>
                <a:lnTo>
                  <a:pt x="0" y="3420533"/>
                </a:lnTo>
                <a:lnTo>
                  <a:pt x="0" y="0"/>
                </a:lnTo>
                <a:close/>
              </a:path>
            </a:pathLst>
          </a:custGeom>
          <a:solidFill>
            <a:srgbClr val="2A574A"/>
          </a:solidFill>
        </p:spPr>
      </p:sp>
      <p:sp>
        <p:nvSpPr>
          <p:cNvPr id="6" name="Shape 4"/>
          <p:cNvSpPr/>
          <p:nvPr/>
        </p:nvSpPr>
        <p:spPr>
          <a:xfrm>
            <a:off x="635647" y="1362753"/>
            <a:ext cx="190500" cy="254000"/>
          </a:xfrm>
          <a:custGeom>
            <a:avLst/>
            <a:gdLst/>
            <a:ahLst/>
            <a:cxnLst/>
            <a:rect l="l" t="t" r="r" b="b"/>
            <a:pathLst>
              <a:path w="190500" h="254000">
                <a:moveTo>
                  <a:pt x="0" y="31750"/>
                </a:moveTo>
                <a:cubicBezTo>
                  <a:pt x="0" y="14238"/>
                  <a:pt x="14238" y="0"/>
                  <a:pt x="31750" y="0"/>
                </a:cubicBezTo>
                <a:lnTo>
                  <a:pt x="105916" y="0"/>
                </a:lnTo>
                <a:cubicBezTo>
                  <a:pt x="114350" y="0"/>
                  <a:pt x="122436" y="3324"/>
                  <a:pt x="128389" y="9277"/>
                </a:cubicBezTo>
                <a:lnTo>
                  <a:pt x="181223" y="62161"/>
                </a:lnTo>
                <a:cubicBezTo>
                  <a:pt x="187176" y="68114"/>
                  <a:pt x="190500" y="76200"/>
                  <a:pt x="190500" y="84634"/>
                </a:cubicBezTo>
                <a:lnTo>
                  <a:pt x="190500" y="222250"/>
                </a:lnTo>
                <a:cubicBezTo>
                  <a:pt x="190500" y="239762"/>
                  <a:pt x="176262" y="254000"/>
                  <a:pt x="158750" y="254000"/>
                </a:cubicBezTo>
                <a:lnTo>
                  <a:pt x="31750" y="254000"/>
                </a:lnTo>
                <a:cubicBezTo>
                  <a:pt x="14238" y="254000"/>
                  <a:pt x="0" y="239762"/>
                  <a:pt x="0" y="222250"/>
                </a:cubicBezTo>
                <a:lnTo>
                  <a:pt x="0" y="31750"/>
                </a:lnTo>
                <a:close/>
                <a:moveTo>
                  <a:pt x="103188" y="29021"/>
                </a:moveTo>
                <a:lnTo>
                  <a:pt x="103188" y="75406"/>
                </a:lnTo>
                <a:cubicBezTo>
                  <a:pt x="103188" y="82004"/>
                  <a:pt x="108496" y="87313"/>
                  <a:pt x="115094" y="87313"/>
                </a:cubicBezTo>
                <a:lnTo>
                  <a:pt x="161479" y="87313"/>
                </a:lnTo>
                <a:lnTo>
                  <a:pt x="103188" y="29021"/>
                </a:lnTo>
                <a:close/>
                <a:moveTo>
                  <a:pt x="43656" y="31750"/>
                </a:moveTo>
                <a:cubicBezTo>
                  <a:pt x="37058" y="31750"/>
                  <a:pt x="31750" y="37058"/>
                  <a:pt x="31750" y="43656"/>
                </a:cubicBezTo>
                <a:cubicBezTo>
                  <a:pt x="31750" y="50254"/>
                  <a:pt x="37058" y="55563"/>
                  <a:pt x="43656" y="55563"/>
                </a:cubicBezTo>
                <a:lnTo>
                  <a:pt x="67469" y="55563"/>
                </a:lnTo>
                <a:cubicBezTo>
                  <a:pt x="74067" y="55563"/>
                  <a:pt x="79375" y="50254"/>
                  <a:pt x="79375" y="43656"/>
                </a:cubicBezTo>
                <a:cubicBezTo>
                  <a:pt x="79375" y="37058"/>
                  <a:pt x="74067" y="31750"/>
                  <a:pt x="67469" y="31750"/>
                </a:cubicBezTo>
                <a:lnTo>
                  <a:pt x="43656" y="31750"/>
                </a:lnTo>
                <a:close/>
                <a:moveTo>
                  <a:pt x="43656" y="79375"/>
                </a:moveTo>
                <a:cubicBezTo>
                  <a:pt x="37058" y="79375"/>
                  <a:pt x="31750" y="84683"/>
                  <a:pt x="31750" y="91281"/>
                </a:cubicBezTo>
                <a:cubicBezTo>
                  <a:pt x="31750" y="97879"/>
                  <a:pt x="37058" y="103188"/>
                  <a:pt x="43656" y="103188"/>
                </a:cubicBezTo>
                <a:lnTo>
                  <a:pt x="67469" y="103188"/>
                </a:lnTo>
                <a:cubicBezTo>
                  <a:pt x="74067" y="103188"/>
                  <a:pt x="79375" y="97879"/>
                  <a:pt x="79375" y="91281"/>
                </a:cubicBezTo>
                <a:cubicBezTo>
                  <a:pt x="79375" y="84683"/>
                  <a:pt x="74067" y="79375"/>
                  <a:pt x="67469" y="79375"/>
                </a:cubicBezTo>
                <a:lnTo>
                  <a:pt x="43656" y="79375"/>
                </a:lnTo>
                <a:close/>
                <a:moveTo>
                  <a:pt x="78532" y="158750"/>
                </a:moveTo>
                <a:cubicBezTo>
                  <a:pt x="72926" y="158750"/>
                  <a:pt x="67667" y="161280"/>
                  <a:pt x="64195" y="165646"/>
                </a:cubicBezTo>
                <a:lnTo>
                  <a:pt x="34379" y="202902"/>
                </a:lnTo>
                <a:cubicBezTo>
                  <a:pt x="30262" y="208012"/>
                  <a:pt x="31105" y="215553"/>
                  <a:pt x="36215" y="219621"/>
                </a:cubicBezTo>
                <a:cubicBezTo>
                  <a:pt x="41325" y="223689"/>
                  <a:pt x="48865" y="222895"/>
                  <a:pt x="52933" y="217736"/>
                </a:cubicBezTo>
                <a:lnTo>
                  <a:pt x="76299" y="188565"/>
                </a:lnTo>
                <a:lnTo>
                  <a:pt x="83840" y="213717"/>
                </a:lnTo>
                <a:cubicBezTo>
                  <a:pt x="85328" y="218777"/>
                  <a:pt x="89991" y="222200"/>
                  <a:pt x="95250" y="222200"/>
                </a:cubicBezTo>
                <a:lnTo>
                  <a:pt x="146844" y="222200"/>
                </a:lnTo>
                <a:cubicBezTo>
                  <a:pt x="153442" y="222200"/>
                  <a:pt x="158750" y="216892"/>
                  <a:pt x="158750" y="210294"/>
                </a:cubicBezTo>
                <a:cubicBezTo>
                  <a:pt x="158750" y="203696"/>
                  <a:pt x="153442" y="198388"/>
                  <a:pt x="146844" y="198388"/>
                </a:cubicBezTo>
                <a:lnTo>
                  <a:pt x="104130" y="198388"/>
                </a:lnTo>
                <a:lnTo>
                  <a:pt x="96143" y="171797"/>
                </a:lnTo>
                <a:cubicBezTo>
                  <a:pt x="93811" y="164009"/>
                  <a:pt x="86668" y="158700"/>
                  <a:pt x="78532" y="158700"/>
                </a:cubicBezTo>
                <a:close/>
              </a:path>
            </a:pathLst>
          </a:custGeom>
          <a:solidFill>
            <a:srgbClr val="2A574A"/>
          </a:solidFill>
        </p:spPr>
      </p:sp>
      <p:sp>
        <p:nvSpPr>
          <p:cNvPr id="7" name="Text 5"/>
          <p:cNvSpPr/>
          <p:nvPr/>
        </p:nvSpPr>
        <p:spPr>
          <a:xfrm>
            <a:off x="989101" y="1354373"/>
            <a:ext cx="965200" cy="270933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600" b="1" dirty="0">
                <a:solidFill>
                  <a:srgbClr val="2A574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预案管理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570030" y="1760509"/>
            <a:ext cx="4241800" cy="203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65" b="1" dirty="0">
                <a:solidFill>
                  <a:srgbClr val="2A574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发布机构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570030" y="1997604"/>
            <a:ext cx="4241800" cy="203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65" dirty="0">
                <a:solidFill>
                  <a:srgbClr val="1E2D2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喀什市人民政府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570030" y="2302466"/>
            <a:ext cx="4241800" cy="203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65" b="1" dirty="0">
                <a:solidFill>
                  <a:srgbClr val="2A574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解释部门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570030" y="2539562"/>
            <a:ext cx="4241800" cy="203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65" dirty="0">
                <a:solidFill>
                  <a:srgbClr val="1E2D2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市重污染天气应急指挥部办公室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570030" y="2844420"/>
            <a:ext cx="4241800" cy="203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65" b="1" dirty="0">
                <a:solidFill>
                  <a:srgbClr val="2A574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实施时间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570030" y="3081515"/>
            <a:ext cx="4241800" cy="203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65" dirty="0">
                <a:solidFill>
                  <a:srgbClr val="1E2D2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自发布之日起实施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570030" y="3386373"/>
            <a:ext cx="4241800" cy="203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65" b="1" dirty="0">
                <a:solidFill>
                  <a:srgbClr val="2A574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预案修订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570030" y="3623469"/>
            <a:ext cx="4241800" cy="203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65" dirty="0">
                <a:solidFill>
                  <a:srgbClr val="1E2D2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根据实际工作需要适时修订完善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570030" y="3928331"/>
            <a:ext cx="4241800" cy="203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65" b="1" dirty="0">
                <a:solidFill>
                  <a:srgbClr val="2A574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预案备案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570030" y="4165426"/>
            <a:ext cx="4241800" cy="203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65" dirty="0">
                <a:solidFill>
                  <a:srgbClr val="1E2D2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按规定向上级主管部门备案，接受监督指导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338667" y="4707235"/>
            <a:ext cx="4605867" cy="1557867"/>
          </a:xfrm>
          <a:custGeom>
            <a:avLst/>
            <a:gdLst/>
            <a:ahLst/>
            <a:cxnLst/>
            <a:rect l="l" t="t" r="r" b="b"/>
            <a:pathLst>
              <a:path w="4605867" h="1557867">
                <a:moveTo>
                  <a:pt x="0" y="0"/>
                </a:moveTo>
                <a:lnTo>
                  <a:pt x="4605867" y="0"/>
                </a:lnTo>
                <a:lnTo>
                  <a:pt x="4605867" y="1557867"/>
                </a:lnTo>
                <a:lnTo>
                  <a:pt x="0" y="1557867"/>
                </a:lnTo>
                <a:lnTo>
                  <a:pt x="0" y="0"/>
                </a:lnTo>
                <a:close/>
              </a:path>
            </a:pathLst>
          </a:custGeom>
          <a:solidFill>
            <a:srgbClr val="5A7D6F"/>
          </a:solidFill>
        </p:spPr>
      </p:sp>
      <p:sp>
        <p:nvSpPr>
          <p:cNvPr id="19" name="Shape 17"/>
          <p:cNvSpPr/>
          <p:nvPr/>
        </p:nvSpPr>
        <p:spPr>
          <a:xfrm>
            <a:off x="508000" y="4893469"/>
            <a:ext cx="254000" cy="203200"/>
          </a:xfrm>
          <a:custGeom>
            <a:avLst/>
            <a:gdLst/>
            <a:ahLst/>
            <a:cxnLst/>
            <a:rect l="l" t="t" r="r" b="b"/>
            <a:pathLst>
              <a:path w="254000" h="203200">
                <a:moveTo>
                  <a:pt x="50800" y="38100"/>
                </a:moveTo>
                <a:cubicBezTo>
                  <a:pt x="50800" y="24090"/>
                  <a:pt x="62190" y="12700"/>
                  <a:pt x="76200" y="12700"/>
                </a:cubicBezTo>
                <a:lnTo>
                  <a:pt x="215900" y="12700"/>
                </a:lnTo>
                <a:cubicBezTo>
                  <a:pt x="229910" y="12700"/>
                  <a:pt x="241300" y="24090"/>
                  <a:pt x="241300" y="38100"/>
                </a:cubicBezTo>
                <a:lnTo>
                  <a:pt x="241300" y="133350"/>
                </a:lnTo>
                <a:lnTo>
                  <a:pt x="203200" y="133350"/>
                </a:lnTo>
                <a:lnTo>
                  <a:pt x="203200" y="127000"/>
                </a:lnTo>
                <a:cubicBezTo>
                  <a:pt x="203200" y="119975"/>
                  <a:pt x="197525" y="114300"/>
                  <a:pt x="190500" y="114300"/>
                </a:cubicBezTo>
                <a:lnTo>
                  <a:pt x="165100" y="114300"/>
                </a:lnTo>
                <a:cubicBezTo>
                  <a:pt x="158075" y="114300"/>
                  <a:pt x="152400" y="119975"/>
                  <a:pt x="152400" y="127000"/>
                </a:cubicBezTo>
                <a:lnTo>
                  <a:pt x="152400" y="133350"/>
                </a:lnTo>
                <a:lnTo>
                  <a:pt x="101163" y="133350"/>
                </a:lnTo>
                <a:cubicBezTo>
                  <a:pt x="105489" y="125889"/>
                  <a:pt x="107950" y="117197"/>
                  <a:pt x="107950" y="107950"/>
                </a:cubicBezTo>
                <a:cubicBezTo>
                  <a:pt x="107950" y="79891"/>
                  <a:pt x="85209" y="57150"/>
                  <a:pt x="57150" y="57150"/>
                </a:cubicBezTo>
                <a:cubicBezTo>
                  <a:pt x="55007" y="57150"/>
                  <a:pt x="52864" y="57269"/>
                  <a:pt x="50800" y="57547"/>
                </a:cubicBezTo>
                <a:lnTo>
                  <a:pt x="50800" y="38100"/>
                </a:lnTo>
                <a:close/>
                <a:moveTo>
                  <a:pt x="132159" y="177800"/>
                </a:moveTo>
                <a:cubicBezTo>
                  <a:pt x="130135" y="168196"/>
                  <a:pt x="125690" y="159504"/>
                  <a:pt x="119420" y="152400"/>
                </a:cubicBezTo>
                <a:lnTo>
                  <a:pt x="241300" y="152400"/>
                </a:lnTo>
                <a:cubicBezTo>
                  <a:pt x="241300" y="166410"/>
                  <a:pt x="229910" y="177800"/>
                  <a:pt x="215900" y="177800"/>
                </a:cubicBezTo>
                <a:lnTo>
                  <a:pt x="132159" y="177800"/>
                </a:lnTo>
                <a:close/>
                <a:moveTo>
                  <a:pt x="25400" y="107950"/>
                </a:moveTo>
                <a:cubicBezTo>
                  <a:pt x="25400" y="90427"/>
                  <a:pt x="39627" y="76200"/>
                  <a:pt x="57150" y="76200"/>
                </a:cubicBezTo>
                <a:cubicBezTo>
                  <a:pt x="74673" y="76200"/>
                  <a:pt x="88900" y="90427"/>
                  <a:pt x="88900" y="107950"/>
                </a:cubicBezTo>
                <a:cubicBezTo>
                  <a:pt x="88900" y="125473"/>
                  <a:pt x="74673" y="139700"/>
                  <a:pt x="57150" y="139700"/>
                </a:cubicBezTo>
                <a:cubicBezTo>
                  <a:pt x="39627" y="139700"/>
                  <a:pt x="25400" y="125473"/>
                  <a:pt x="25400" y="107950"/>
                </a:cubicBezTo>
                <a:close/>
                <a:moveTo>
                  <a:pt x="0" y="190500"/>
                </a:moveTo>
                <a:cubicBezTo>
                  <a:pt x="0" y="169466"/>
                  <a:pt x="17066" y="152400"/>
                  <a:pt x="38100" y="152400"/>
                </a:cubicBezTo>
                <a:lnTo>
                  <a:pt x="76200" y="152400"/>
                </a:lnTo>
                <a:cubicBezTo>
                  <a:pt x="97234" y="152400"/>
                  <a:pt x="114300" y="169466"/>
                  <a:pt x="114300" y="190500"/>
                </a:cubicBezTo>
                <a:cubicBezTo>
                  <a:pt x="114300" y="197525"/>
                  <a:pt x="108625" y="203200"/>
                  <a:pt x="101600" y="203200"/>
                </a:cubicBezTo>
                <a:lnTo>
                  <a:pt x="12700" y="203200"/>
                </a:lnTo>
                <a:cubicBezTo>
                  <a:pt x="5675" y="203200"/>
                  <a:pt x="0" y="197525"/>
                  <a:pt x="0" y="190500"/>
                </a:cubicBezTo>
                <a:close/>
              </a:path>
            </a:pathLst>
          </a:custGeom>
          <a:solidFill>
            <a:srgbClr val="C4A87C"/>
          </a:solidFill>
        </p:spPr>
      </p:sp>
      <p:sp>
        <p:nvSpPr>
          <p:cNvPr id="20" name="Text 18"/>
          <p:cNvSpPr/>
          <p:nvPr/>
        </p:nvSpPr>
        <p:spPr>
          <a:xfrm>
            <a:off x="863424" y="4876568"/>
            <a:ext cx="982133" cy="23706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35" b="1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培训与演练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508000" y="5215086"/>
            <a:ext cx="4334933" cy="406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65" b="1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预案培训：</a:t>
            </a:r>
            <a:r>
              <a:rPr lang="en-US" sz="1065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定期组织成员单位开展预案培训，熟悉职责分工、响应流程和措施要求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508000" y="5689278"/>
            <a:ext cx="4334933" cy="406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65" b="1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应急演练：</a:t>
            </a:r>
            <a:r>
              <a:rPr lang="en-US" sz="1065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每年至少组织一次应急演练，检验预案可操作性，提升实战能力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5113808" y="1151231"/>
            <a:ext cx="6739467" cy="5367867"/>
          </a:xfrm>
          <a:custGeom>
            <a:avLst/>
            <a:gdLst/>
            <a:ahLst/>
            <a:cxnLst/>
            <a:rect l="l" t="t" r="r" b="b"/>
            <a:pathLst>
              <a:path w="6739467" h="5367867">
                <a:moveTo>
                  <a:pt x="0" y="0"/>
                </a:moveTo>
                <a:lnTo>
                  <a:pt x="6739467" y="0"/>
                </a:lnTo>
                <a:lnTo>
                  <a:pt x="6739467" y="5367867"/>
                </a:lnTo>
                <a:lnTo>
                  <a:pt x="0" y="5367867"/>
                </a:lnTo>
                <a:lnTo>
                  <a:pt x="0" y="0"/>
                </a:lnTo>
                <a:close/>
              </a:path>
            </a:pathLst>
          </a:custGeom>
          <a:solidFill>
            <a:srgbClr val="2A574A"/>
          </a:solidFill>
        </p:spPr>
      </p:sp>
      <p:sp>
        <p:nvSpPr>
          <p:cNvPr id="24" name="Shape 22"/>
          <p:cNvSpPr/>
          <p:nvPr/>
        </p:nvSpPr>
        <p:spPr>
          <a:xfrm>
            <a:off x="5334941" y="1362753"/>
            <a:ext cx="285750" cy="254000"/>
          </a:xfrm>
          <a:custGeom>
            <a:avLst/>
            <a:gdLst/>
            <a:ahLst/>
            <a:cxnLst/>
            <a:rect l="l" t="t" r="r" b="b"/>
            <a:pathLst>
              <a:path w="285750" h="254000">
                <a:moveTo>
                  <a:pt x="153541" y="-9376"/>
                </a:moveTo>
                <a:cubicBezTo>
                  <a:pt x="151507" y="-13345"/>
                  <a:pt x="147389" y="-15875"/>
                  <a:pt x="142925" y="-15875"/>
                </a:cubicBezTo>
                <a:cubicBezTo>
                  <a:pt x="138460" y="-15875"/>
                  <a:pt x="134342" y="-13345"/>
                  <a:pt x="132308" y="-9376"/>
                </a:cubicBezTo>
                <a:lnTo>
                  <a:pt x="95796" y="62161"/>
                </a:lnTo>
                <a:lnTo>
                  <a:pt x="16470" y="74761"/>
                </a:lnTo>
                <a:cubicBezTo>
                  <a:pt x="12055" y="75456"/>
                  <a:pt x="8384" y="78581"/>
                  <a:pt x="6995" y="82848"/>
                </a:cubicBezTo>
                <a:cubicBezTo>
                  <a:pt x="5606" y="87114"/>
                  <a:pt x="6747" y="91777"/>
                  <a:pt x="9872" y="94952"/>
                </a:cubicBezTo>
                <a:lnTo>
                  <a:pt x="66625" y="151755"/>
                </a:lnTo>
                <a:lnTo>
                  <a:pt x="54124" y="231080"/>
                </a:lnTo>
                <a:cubicBezTo>
                  <a:pt x="53429" y="235496"/>
                  <a:pt x="55265" y="239961"/>
                  <a:pt x="58886" y="242590"/>
                </a:cubicBezTo>
                <a:cubicBezTo>
                  <a:pt x="62508" y="245219"/>
                  <a:pt x="67270" y="245616"/>
                  <a:pt x="71289" y="243582"/>
                </a:cubicBezTo>
                <a:lnTo>
                  <a:pt x="142925" y="207169"/>
                </a:lnTo>
                <a:lnTo>
                  <a:pt x="214511" y="243582"/>
                </a:lnTo>
                <a:cubicBezTo>
                  <a:pt x="218480" y="245616"/>
                  <a:pt x="223292" y="245219"/>
                  <a:pt x="226913" y="242590"/>
                </a:cubicBezTo>
                <a:cubicBezTo>
                  <a:pt x="230535" y="239961"/>
                  <a:pt x="232370" y="235545"/>
                  <a:pt x="231676" y="231080"/>
                </a:cubicBezTo>
                <a:lnTo>
                  <a:pt x="219125" y="151755"/>
                </a:lnTo>
                <a:lnTo>
                  <a:pt x="275878" y="94952"/>
                </a:lnTo>
                <a:cubicBezTo>
                  <a:pt x="279053" y="91777"/>
                  <a:pt x="280144" y="87114"/>
                  <a:pt x="278755" y="82848"/>
                </a:cubicBezTo>
                <a:cubicBezTo>
                  <a:pt x="277366" y="78581"/>
                  <a:pt x="273745" y="75456"/>
                  <a:pt x="269280" y="74761"/>
                </a:cubicBezTo>
                <a:lnTo>
                  <a:pt x="190004" y="62161"/>
                </a:lnTo>
                <a:lnTo>
                  <a:pt x="153541" y="-9376"/>
                </a:lnTo>
                <a:close/>
              </a:path>
            </a:pathLst>
          </a:custGeom>
          <a:solidFill>
            <a:srgbClr val="C4A87C"/>
          </a:solidFill>
        </p:spPr>
      </p:sp>
      <p:sp>
        <p:nvSpPr>
          <p:cNvPr id="25" name="Text 23"/>
          <p:cNvSpPr/>
          <p:nvPr/>
        </p:nvSpPr>
        <p:spPr>
          <a:xfrm>
            <a:off x="5736020" y="1354373"/>
            <a:ext cx="965200" cy="270933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600" b="1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实施意义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5316949" y="1794466"/>
            <a:ext cx="6333067" cy="795867"/>
          </a:xfrm>
          <a:custGeom>
            <a:avLst/>
            <a:gdLst/>
            <a:ahLst/>
            <a:cxnLst/>
            <a:rect l="l" t="t" r="r" b="b"/>
            <a:pathLst>
              <a:path w="6333067" h="795867">
                <a:moveTo>
                  <a:pt x="0" y="0"/>
                </a:moveTo>
                <a:lnTo>
                  <a:pt x="6333067" y="0"/>
                </a:lnTo>
                <a:lnTo>
                  <a:pt x="6333067" y="795867"/>
                </a:lnTo>
                <a:lnTo>
                  <a:pt x="0" y="795867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</p:spPr>
      </p:sp>
      <p:sp>
        <p:nvSpPr>
          <p:cNvPr id="27" name="Shape 25"/>
          <p:cNvSpPr/>
          <p:nvPr/>
        </p:nvSpPr>
        <p:spPr>
          <a:xfrm>
            <a:off x="5452328" y="1929842"/>
            <a:ext cx="338667" cy="338667"/>
          </a:xfrm>
          <a:custGeom>
            <a:avLst/>
            <a:gdLst/>
            <a:ahLst/>
            <a:cxnLst/>
            <a:rect l="l" t="t" r="r" b="b"/>
            <a:pathLst>
              <a:path w="338667" h="338667">
                <a:moveTo>
                  <a:pt x="0" y="0"/>
                </a:moveTo>
                <a:lnTo>
                  <a:pt x="338667" y="0"/>
                </a:lnTo>
                <a:lnTo>
                  <a:pt x="338667" y="338667"/>
                </a:lnTo>
                <a:lnTo>
                  <a:pt x="0" y="338667"/>
                </a:lnTo>
                <a:lnTo>
                  <a:pt x="0" y="0"/>
                </a:lnTo>
                <a:close/>
              </a:path>
            </a:pathLst>
          </a:custGeom>
          <a:solidFill>
            <a:srgbClr val="C4A87C"/>
          </a:solidFill>
        </p:spPr>
      </p:sp>
      <p:sp>
        <p:nvSpPr>
          <p:cNvPr id="28" name="Text 26"/>
          <p:cNvSpPr/>
          <p:nvPr/>
        </p:nvSpPr>
        <p:spPr>
          <a:xfrm>
            <a:off x="5414228" y="1929842"/>
            <a:ext cx="414867" cy="33866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1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5892565" y="1929842"/>
            <a:ext cx="4682067" cy="23706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快速启动应急响应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5892565" y="2234555"/>
            <a:ext cx="4673600" cy="220133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65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遇重污染天气时，依规快速启动对应等级应急响应，确保响应及时、措施到位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5316949" y="2725502"/>
            <a:ext cx="6333067" cy="795867"/>
          </a:xfrm>
          <a:custGeom>
            <a:avLst/>
            <a:gdLst/>
            <a:ahLst/>
            <a:cxnLst/>
            <a:rect l="l" t="t" r="r" b="b"/>
            <a:pathLst>
              <a:path w="6333067" h="795867">
                <a:moveTo>
                  <a:pt x="0" y="0"/>
                </a:moveTo>
                <a:lnTo>
                  <a:pt x="6333067" y="0"/>
                </a:lnTo>
                <a:lnTo>
                  <a:pt x="6333067" y="795867"/>
                </a:lnTo>
                <a:lnTo>
                  <a:pt x="0" y="795867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</p:spPr>
      </p:sp>
      <p:sp>
        <p:nvSpPr>
          <p:cNvPr id="32" name="Shape 30"/>
          <p:cNvSpPr/>
          <p:nvPr/>
        </p:nvSpPr>
        <p:spPr>
          <a:xfrm>
            <a:off x="5452328" y="2860882"/>
            <a:ext cx="338667" cy="338667"/>
          </a:xfrm>
          <a:custGeom>
            <a:avLst/>
            <a:gdLst/>
            <a:ahLst/>
            <a:cxnLst/>
            <a:rect l="l" t="t" r="r" b="b"/>
            <a:pathLst>
              <a:path w="338667" h="338667">
                <a:moveTo>
                  <a:pt x="0" y="0"/>
                </a:moveTo>
                <a:lnTo>
                  <a:pt x="338667" y="0"/>
                </a:lnTo>
                <a:lnTo>
                  <a:pt x="338667" y="338667"/>
                </a:lnTo>
                <a:lnTo>
                  <a:pt x="0" y="338667"/>
                </a:lnTo>
                <a:lnTo>
                  <a:pt x="0" y="0"/>
                </a:lnTo>
                <a:close/>
              </a:path>
            </a:pathLst>
          </a:custGeom>
          <a:solidFill>
            <a:srgbClr val="C4A87C"/>
          </a:solidFill>
        </p:spPr>
      </p:sp>
      <p:sp>
        <p:nvSpPr>
          <p:cNvPr id="33" name="Text 31"/>
          <p:cNvSpPr/>
          <p:nvPr/>
        </p:nvSpPr>
        <p:spPr>
          <a:xfrm>
            <a:off x="5414228" y="2860882"/>
            <a:ext cx="414867" cy="33866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2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5892565" y="2860882"/>
            <a:ext cx="4665133" cy="23706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分级落实精准管控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5892565" y="3165595"/>
            <a:ext cx="4656667" cy="220133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65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分级落实健康防护、污染减排等精准管控措施，避免"一刀切"，实现科学治污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5316949" y="3656542"/>
            <a:ext cx="6333067" cy="795867"/>
          </a:xfrm>
          <a:custGeom>
            <a:avLst/>
            <a:gdLst/>
            <a:ahLst/>
            <a:cxnLst/>
            <a:rect l="l" t="t" r="r" b="b"/>
            <a:pathLst>
              <a:path w="6333067" h="795867">
                <a:moveTo>
                  <a:pt x="0" y="0"/>
                </a:moveTo>
                <a:lnTo>
                  <a:pt x="6333067" y="0"/>
                </a:lnTo>
                <a:lnTo>
                  <a:pt x="6333067" y="795867"/>
                </a:lnTo>
                <a:lnTo>
                  <a:pt x="0" y="795867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</p:spPr>
      </p:sp>
      <p:sp>
        <p:nvSpPr>
          <p:cNvPr id="37" name="Shape 35"/>
          <p:cNvSpPr/>
          <p:nvPr/>
        </p:nvSpPr>
        <p:spPr>
          <a:xfrm>
            <a:off x="5452328" y="3791922"/>
            <a:ext cx="338667" cy="338667"/>
          </a:xfrm>
          <a:custGeom>
            <a:avLst/>
            <a:gdLst/>
            <a:ahLst/>
            <a:cxnLst/>
            <a:rect l="l" t="t" r="r" b="b"/>
            <a:pathLst>
              <a:path w="338667" h="338667">
                <a:moveTo>
                  <a:pt x="0" y="0"/>
                </a:moveTo>
                <a:lnTo>
                  <a:pt x="338667" y="0"/>
                </a:lnTo>
                <a:lnTo>
                  <a:pt x="338667" y="338667"/>
                </a:lnTo>
                <a:lnTo>
                  <a:pt x="0" y="338667"/>
                </a:lnTo>
                <a:lnTo>
                  <a:pt x="0" y="0"/>
                </a:lnTo>
                <a:close/>
              </a:path>
            </a:pathLst>
          </a:custGeom>
          <a:solidFill>
            <a:srgbClr val="C4A87C"/>
          </a:solidFill>
        </p:spPr>
      </p:sp>
      <p:sp>
        <p:nvSpPr>
          <p:cNvPr id="38" name="Text 36"/>
          <p:cNvSpPr/>
          <p:nvPr/>
        </p:nvSpPr>
        <p:spPr>
          <a:xfrm>
            <a:off x="5414228" y="3791922"/>
            <a:ext cx="414867" cy="33866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3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5892565" y="3791922"/>
            <a:ext cx="3598333" cy="23706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降低重污染天气影响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5892565" y="4096635"/>
            <a:ext cx="3589867" cy="220133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65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最大限度降低重污染天气对群众生产生活、身体健康的影响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5316949" y="4587586"/>
            <a:ext cx="6333067" cy="795867"/>
          </a:xfrm>
          <a:custGeom>
            <a:avLst/>
            <a:gdLst/>
            <a:ahLst/>
            <a:cxnLst/>
            <a:rect l="l" t="t" r="r" b="b"/>
            <a:pathLst>
              <a:path w="6333067" h="795867">
                <a:moveTo>
                  <a:pt x="0" y="0"/>
                </a:moveTo>
                <a:lnTo>
                  <a:pt x="6333067" y="0"/>
                </a:lnTo>
                <a:lnTo>
                  <a:pt x="6333067" y="795867"/>
                </a:lnTo>
                <a:lnTo>
                  <a:pt x="0" y="795867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</p:spPr>
      </p:sp>
      <p:sp>
        <p:nvSpPr>
          <p:cNvPr id="42" name="Shape 40"/>
          <p:cNvSpPr/>
          <p:nvPr/>
        </p:nvSpPr>
        <p:spPr>
          <a:xfrm>
            <a:off x="5452328" y="4722961"/>
            <a:ext cx="338667" cy="338667"/>
          </a:xfrm>
          <a:custGeom>
            <a:avLst/>
            <a:gdLst/>
            <a:ahLst/>
            <a:cxnLst/>
            <a:rect l="l" t="t" r="r" b="b"/>
            <a:pathLst>
              <a:path w="338667" h="338667">
                <a:moveTo>
                  <a:pt x="0" y="0"/>
                </a:moveTo>
                <a:lnTo>
                  <a:pt x="338667" y="0"/>
                </a:lnTo>
                <a:lnTo>
                  <a:pt x="338667" y="338667"/>
                </a:lnTo>
                <a:lnTo>
                  <a:pt x="0" y="338667"/>
                </a:lnTo>
                <a:lnTo>
                  <a:pt x="0" y="0"/>
                </a:lnTo>
                <a:close/>
              </a:path>
            </a:pathLst>
          </a:custGeom>
          <a:solidFill>
            <a:srgbClr val="C4A87C"/>
          </a:solidFill>
        </p:spPr>
      </p:sp>
      <p:sp>
        <p:nvSpPr>
          <p:cNvPr id="43" name="Text 41"/>
          <p:cNvSpPr/>
          <p:nvPr/>
        </p:nvSpPr>
        <p:spPr>
          <a:xfrm>
            <a:off x="5414228" y="4722961"/>
            <a:ext cx="414867" cy="33866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4</a:t>
            </a:r>
            <a:endParaRPr lang="en-US" sz="1600" dirty="0"/>
          </a:p>
        </p:txBody>
      </p:sp>
      <p:sp>
        <p:nvSpPr>
          <p:cNvPr id="44" name="Text 42"/>
          <p:cNvSpPr/>
          <p:nvPr/>
        </p:nvSpPr>
        <p:spPr>
          <a:xfrm>
            <a:off x="5892565" y="4722961"/>
            <a:ext cx="3327400" cy="23706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打好蓝天保卫战</a:t>
            </a:r>
            <a:endParaRPr lang="en-US" sz="1600" dirty="0"/>
          </a:p>
        </p:txBody>
      </p:sp>
      <p:sp>
        <p:nvSpPr>
          <p:cNvPr id="45" name="Text 43"/>
          <p:cNvSpPr/>
          <p:nvPr/>
        </p:nvSpPr>
        <p:spPr>
          <a:xfrm>
            <a:off x="5892565" y="5027670"/>
            <a:ext cx="3318933" cy="220133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65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持续深入打好蓝天保卫战，切实守护市民宜居生活环境</a:t>
            </a:r>
            <a:endParaRPr lang="en-US" sz="1600" dirty="0"/>
          </a:p>
        </p:txBody>
      </p:sp>
      <p:sp>
        <p:nvSpPr>
          <p:cNvPr id="46" name="Shape 44"/>
          <p:cNvSpPr/>
          <p:nvPr/>
        </p:nvSpPr>
        <p:spPr>
          <a:xfrm>
            <a:off x="5316949" y="5518621"/>
            <a:ext cx="6333067" cy="795867"/>
          </a:xfrm>
          <a:custGeom>
            <a:avLst/>
            <a:gdLst/>
            <a:ahLst/>
            <a:cxnLst/>
            <a:rect l="l" t="t" r="r" b="b"/>
            <a:pathLst>
              <a:path w="6333067" h="795867">
                <a:moveTo>
                  <a:pt x="0" y="0"/>
                </a:moveTo>
                <a:lnTo>
                  <a:pt x="6333067" y="0"/>
                </a:lnTo>
                <a:lnTo>
                  <a:pt x="6333067" y="795867"/>
                </a:lnTo>
                <a:lnTo>
                  <a:pt x="0" y="795867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</p:spPr>
      </p:sp>
      <p:sp>
        <p:nvSpPr>
          <p:cNvPr id="47" name="Shape 45"/>
          <p:cNvSpPr/>
          <p:nvPr/>
        </p:nvSpPr>
        <p:spPr>
          <a:xfrm>
            <a:off x="5452328" y="5653997"/>
            <a:ext cx="338667" cy="338667"/>
          </a:xfrm>
          <a:custGeom>
            <a:avLst/>
            <a:gdLst/>
            <a:ahLst/>
            <a:cxnLst/>
            <a:rect l="l" t="t" r="r" b="b"/>
            <a:pathLst>
              <a:path w="338667" h="338667">
                <a:moveTo>
                  <a:pt x="0" y="0"/>
                </a:moveTo>
                <a:lnTo>
                  <a:pt x="338667" y="0"/>
                </a:lnTo>
                <a:lnTo>
                  <a:pt x="338667" y="338667"/>
                </a:lnTo>
                <a:lnTo>
                  <a:pt x="0" y="338667"/>
                </a:lnTo>
                <a:lnTo>
                  <a:pt x="0" y="0"/>
                </a:lnTo>
                <a:close/>
              </a:path>
            </a:pathLst>
          </a:custGeom>
          <a:solidFill>
            <a:srgbClr val="C4A87C"/>
          </a:solidFill>
        </p:spPr>
      </p:sp>
      <p:sp>
        <p:nvSpPr>
          <p:cNvPr id="48" name="Text 46"/>
          <p:cNvSpPr/>
          <p:nvPr/>
        </p:nvSpPr>
        <p:spPr>
          <a:xfrm>
            <a:off x="5414228" y="5653997"/>
            <a:ext cx="414867" cy="33866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5</a:t>
            </a:r>
            <a:endParaRPr lang="en-US" sz="1600" dirty="0"/>
          </a:p>
        </p:txBody>
      </p:sp>
      <p:sp>
        <p:nvSpPr>
          <p:cNvPr id="49" name="Text 47"/>
          <p:cNvSpPr/>
          <p:nvPr/>
        </p:nvSpPr>
        <p:spPr>
          <a:xfrm>
            <a:off x="5892565" y="5653997"/>
            <a:ext cx="3598333" cy="23706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保障大气环境质量</a:t>
            </a:r>
            <a:endParaRPr lang="en-US" sz="1600" dirty="0"/>
          </a:p>
        </p:txBody>
      </p:sp>
      <p:sp>
        <p:nvSpPr>
          <p:cNvPr id="50" name="Text 48"/>
          <p:cNvSpPr/>
          <p:nvPr/>
        </p:nvSpPr>
        <p:spPr>
          <a:xfrm>
            <a:off x="5892565" y="5958714"/>
            <a:ext cx="3589867" cy="220133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65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保障全市大气环境质量稳步提升，推动经济社会高质量发展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57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pic.616pic.com/7dc816364b928b8204efcc889797d117c892bb5d.jpg"/>
          <p:cNvPicPr>
            <a:picLocks noChangeAspect="1"/>
          </p:cNvPicPr>
          <p:nvPr/>
        </p:nvPicPr>
        <p:blipFill>
          <a:blip r:embed="rId1"/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2A574A">
                  <a:alpha val="90000"/>
                </a:srgbClr>
              </a:gs>
              <a:gs pos="50000">
                <a:srgbClr val="5A7D6F">
                  <a:alpha val="85000"/>
                </a:srgbClr>
              </a:gs>
              <a:gs pos="100000">
                <a:srgbClr val="2A574A">
                  <a:alpha val="90000"/>
                </a:srgbClr>
              </a:gs>
            </a:gsLst>
            <a:lin ang="2700000" scaled="1"/>
          </a:gradFill>
        </p:spPr>
      </p:sp>
      <p:sp>
        <p:nvSpPr>
          <p:cNvPr id="4" name="Shape 1"/>
          <p:cNvSpPr/>
          <p:nvPr/>
        </p:nvSpPr>
        <p:spPr>
          <a:xfrm>
            <a:off x="5638767" y="1143335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lnTo>
                  <a:pt x="914400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solidFill>
            <a:srgbClr val="84C47C"/>
          </a:solidFill>
        </p:spPr>
      </p:sp>
      <p:sp>
        <p:nvSpPr>
          <p:cNvPr id="5" name="Shape 2"/>
          <p:cNvSpPr/>
          <p:nvPr/>
        </p:nvSpPr>
        <p:spPr>
          <a:xfrm>
            <a:off x="5867400" y="137187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20856" y="5983"/>
                </a:moveTo>
                <a:cubicBezTo>
                  <a:pt x="426571" y="536"/>
                  <a:pt x="434876" y="-1429"/>
                  <a:pt x="442555" y="1072"/>
                </a:cubicBezTo>
                <a:cubicBezTo>
                  <a:pt x="451306" y="4018"/>
                  <a:pt x="457200" y="12234"/>
                  <a:pt x="457200" y="21431"/>
                </a:cubicBezTo>
                <a:lnTo>
                  <a:pt x="457200" y="188327"/>
                </a:lnTo>
                <a:cubicBezTo>
                  <a:pt x="457200" y="305485"/>
                  <a:pt x="360670" y="400050"/>
                  <a:pt x="243959" y="400050"/>
                </a:cubicBezTo>
                <a:cubicBezTo>
                  <a:pt x="175200" y="400050"/>
                  <a:pt x="115907" y="355848"/>
                  <a:pt x="94387" y="294055"/>
                </a:cubicBezTo>
                <a:cubicBezTo>
                  <a:pt x="62776" y="321558"/>
                  <a:pt x="42862" y="362010"/>
                  <a:pt x="42862" y="407194"/>
                </a:cubicBezTo>
                <a:cubicBezTo>
                  <a:pt x="42862" y="419070"/>
                  <a:pt x="33308" y="428625"/>
                  <a:pt x="21431" y="428625"/>
                </a:cubicBezTo>
                <a:cubicBezTo>
                  <a:pt x="9555" y="428625"/>
                  <a:pt x="0" y="419070"/>
                  <a:pt x="0" y="407194"/>
                </a:cubicBezTo>
                <a:cubicBezTo>
                  <a:pt x="0" y="340310"/>
                  <a:pt x="34111" y="281374"/>
                  <a:pt x="85814" y="246727"/>
                </a:cubicBezTo>
                <a:cubicBezTo>
                  <a:pt x="117336" y="225653"/>
                  <a:pt x="154930" y="214313"/>
                  <a:pt x="192881" y="214313"/>
                </a:cubicBezTo>
                <a:lnTo>
                  <a:pt x="264319" y="214313"/>
                </a:lnTo>
                <a:cubicBezTo>
                  <a:pt x="276195" y="214313"/>
                  <a:pt x="285750" y="204758"/>
                  <a:pt x="285750" y="192881"/>
                </a:cubicBezTo>
                <a:cubicBezTo>
                  <a:pt x="285750" y="181005"/>
                  <a:pt x="276195" y="171450"/>
                  <a:pt x="264319" y="171450"/>
                </a:cubicBezTo>
                <a:lnTo>
                  <a:pt x="192881" y="171450"/>
                </a:lnTo>
                <a:cubicBezTo>
                  <a:pt x="157430" y="171450"/>
                  <a:pt x="123855" y="179308"/>
                  <a:pt x="93762" y="193328"/>
                </a:cubicBezTo>
                <a:cubicBezTo>
                  <a:pt x="114568" y="130820"/>
                  <a:pt x="173415" y="85725"/>
                  <a:pt x="242888" y="85725"/>
                </a:cubicBezTo>
                <a:cubicBezTo>
                  <a:pt x="302181" y="85725"/>
                  <a:pt x="346293" y="65990"/>
                  <a:pt x="375672" y="46434"/>
                </a:cubicBezTo>
                <a:cubicBezTo>
                  <a:pt x="392817" y="35004"/>
                  <a:pt x="407372" y="21342"/>
                  <a:pt x="420945" y="5983"/>
                </a:cubicBezTo>
                <a:close/>
              </a:path>
            </a:pathLst>
          </a:custGeom>
          <a:solidFill>
            <a:srgbClr val="FFFFFF"/>
          </a:solidFill>
        </p:spPr>
      </p:sp>
      <p:sp>
        <p:nvSpPr>
          <p:cNvPr id="6" name="Text 3"/>
          <p:cNvSpPr/>
          <p:nvPr/>
        </p:nvSpPr>
        <p:spPr>
          <a:xfrm>
            <a:off x="4205056" y="2286167"/>
            <a:ext cx="3781425" cy="1143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4500" b="1" dirty="0">
                <a:solidFill>
                  <a:srgbClr val="F4F7F5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守护蓝天</a:t>
            </a:r>
            <a:endParaRPr lang="en-US" sz="1600" dirty="0"/>
          </a:p>
          <a:p>
            <a:pPr algn="ctr">
              <a:lnSpc>
                <a:spcPct val="80000"/>
              </a:lnSpc>
            </a:pPr>
            <a:r>
              <a:rPr lang="en-US" sz="4500" b="1" dirty="0">
                <a:solidFill>
                  <a:srgbClr val="F4F7F5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共建宜居喀什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5486301" y="3657702"/>
            <a:ext cx="1219200" cy="38100"/>
          </a:xfrm>
          <a:custGeom>
            <a:avLst/>
            <a:gdLst/>
            <a:ahLst/>
            <a:cxnLst/>
            <a:rect l="l" t="t" r="r" b="b"/>
            <a:pathLst>
              <a:path w="1219200" h="38100">
                <a:moveTo>
                  <a:pt x="0" y="0"/>
                </a:moveTo>
                <a:lnTo>
                  <a:pt x="1219200" y="0"/>
                </a:lnTo>
                <a:lnTo>
                  <a:pt x="12192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C4A87C"/>
          </a:solidFill>
        </p:spPr>
      </p:sp>
      <p:sp>
        <p:nvSpPr>
          <p:cNvPr id="8" name="Text 5"/>
          <p:cNvSpPr/>
          <p:nvPr/>
        </p:nvSpPr>
        <p:spPr>
          <a:xfrm>
            <a:off x="4290781" y="3924272"/>
            <a:ext cx="3609975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dirty="0">
                <a:solidFill>
                  <a:srgbClr val="F4F7F5">
                    <a:alpha val="90000"/>
                  </a:srgbClr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精准治污 · 科学治污 · 依法治污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4300306" y="4343140"/>
            <a:ext cx="3590925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dirty="0">
                <a:solidFill>
                  <a:srgbClr val="F4F7F5">
                    <a:alpha val="80000"/>
                  </a:srgbClr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筑牢群众健康与生态环境安全防线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4990968" y="5219235"/>
            <a:ext cx="220980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F4F7F5">
                    <a:alpha val="70000"/>
                  </a:srgbClr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喀什地区生态环境局喀什市分局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4990968" y="5485972"/>
            <a:ext cx="220980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F4F7F5">
                    <a:alpha val="70000"/>
                  </a:srgbClr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2026年3月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7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381000" y="647402"/>
            <a:ext cx="11658600" cy="457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2A574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目录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96875" y="1409402"/>
            <a:ext cx="3692525" cy="1200150"/>
          </a:xfrm>
          <a:custGeom>
            <a:avLst/>
            <a:gdLst/>
            <a:ahLst/>
            <a:cxnLst/>
            <a:rect l="l" t="t" r="r" b="b"/>
            <a:pathLst>
              <a:path w="3692525" h="1200150">
                <a:moveTo>
                  <a:pt x="0" y="0"/>
                </a:moveTo>
                <a:lnTo>
                  <a:pt x="3692525" y="0"/>
                </a:lnTo>
                <a:lnTo>
                  <a:pt x="3692525" y="1200150"/>
                </a:lnTo>
                <a:lnTo>
                  <a:pt x="0" y="12001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</p:sp>
      <p:sp>
        <p:nvSpPr>
          <p:cNvPr id="5" name="Shape 3"/>
          <p:cNvSpPr/>
          <p:nvPr/>
        </p:nvSpPr>
        <p:spPr>
          <a:xfrm>
            <a:off x="396875" y="1409402"/>
            <a:ext cx="31750" cy="1200150"/>
          </a:xfrm>
          <a:custGeom>
            <a:avLst/>
            <a:gdLst/>
            <a:ahLst/>
            <a:cxnLst/>
            <a:rect l="l" t="t" r="r" b="b"/>
            <a:pathLst>
              <a:path w="31750" h="1200150">
                <a:moveTo>
                  <a:pt x="0" y="0"/>
                </a:moveTo>
                <a:lnTo>
                  <a:pt x="31750" y="0"/>
                </a:lnTo>
                <a:lnTo>
                  <a:pt x="31750" y="1200150"/>
                </a:lnTo>
                <a:lnTo>
                  <a:pt x="0" y="1200150"/>
                </a:lnTo>
                <a:lnTo>
                  <a:pt x="0" y="0"/>
                </a:lnTo>
                <a:close/>
              </a:path>
            </a:pathLst>
          </a:custGeom>
          <a:solidFill>
            <a:srgbClr val="2A574A"/>
          </a:solidFill>
        </p:spPr>
      </p:sp>
      <p:sp>
        <p:nvSpPr>
          <p:cNvPr id="6" name="Shape 4"/>
          <p:cNvSpPr/>
          <p:nvPr/>
        </p:nvSpPr>
        <p:spPr>
          <a:xfrm>
            <a:off x="603250" y="1599902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0"/>
                </a:moveTo>
                <a:lnTo>
                  <a:pt x="457200" y="0"/>
                </a:lnTo>
                <a:lnTo>
                  <a:pt x="4572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2A574A"/>
          </a:solidFill>
        </p:spPr>
      </p:sp>
      <p:sp>
        <p:nvSpPr>
          <p:cNvPr id="7" name="Text 5"/>
          <p:cNvSpPr/>
          <p:nvPr/>
        </p:nvSpPr>
        <p:spPr>
          <a:xfrm>
            <a:off x="555625" y="1599902"/>
            <a:ext cx="552450" cy="457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01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1174585" y="1695152"/>
            <a:ext cx="1905000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2A574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起草背景与政策依据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603250" y="2171237"/>
            <a:ext cx="3371850" cy="2476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1E2D2A">
                    <a:alpha val="70000"/>
                  </a:srgbClr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阐述预案修订背景、核心目标及法律法规依据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4257642" y="1409402"/>
            <a:ext cx="3692525" cy="1200150"/>
          </a:xfrm>
          <a:custGeom>
            <a:avLst/>
            <a:gdLst/>
            <a:ahLst/>
            <a:cxnLst/>
            <a:rect l="l" t="t" r="r" b="b"/>
            <a:pathLst>
              <a:path w="3692525" h="1200150">
                <a:moveTo>
                  <a:pt x="0" y="0"/>
                </a:moveTo>
                <a:lnTo>
                  <a:pt x="3692525" y="0"/>
                </a:lnTo>
                <a:lnTo>
                  <a:pt x="3692525" y="1200150"/>
                </a:lnTo>
                <a:lnTo>
                  <a:pt x="0" y="12001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</p:sp>
      <p:sp>
        <p:nvSpPr>
          <p:cNvPr id="11" name="Shape 9"/>
          <p:cNvSpPr/>
          <p:nvPr/>
        </p:nvSpPr>
        <p:spPr>
          <a:xfrm>
            <a:off x="4257642" y="1409402"/>
            <a:ext cx="31750" cy="1200150"/>
          </a:xfrm>
          <a:custGeom>
            <a:avLst/>
            <a:gdLst/>
            <a:ahLst/>
            <a:cxnLst/>
            <a:rect l="l" t="t" r="r" b="b"/>
            <a:pathLst>
              <a:path w="31750" h="1200150">
                <a:moveTo>
                  <a:pt x="0" y="0"/>
                </a:moveTo>
                <a:lnTo>
                  <a:pt x="31750" y="0"/>
                </a:lnTo>
                <a:lnTo>
                  <a:pt x="31750" y="1200150"/>
                </a:lnTo>
                <a:lnTo>
                  <a:pt x="0" y="1200150"/>
                </a:lnTo>
                <a:lnTo>
                  <a:pt x="0" y="0"/>
                </a:lnTo>
                <a:close/>
              </a:path>
            </a:pathLst>
          </a:custGeom>
          <a:solidFill>
            <a:srgbClr val="5A7D6F"/>
          </a:solidFill>
        </p:spPr>
      </p:sp>
      <p:sp>
        <p:nvSpPr>
          <p:cNvPr id="12" name="Shape 10"/>
          <p:cNvSpPr/>
          <p:nvPr/>
        </p:nvSpPr>
        <p:spPr>
          <a:xfrm>
            <a:off x="4464017" y="1599902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0"/>
                </a:moveTo>
                <a:lnTo>
                  <a:pt x="457200" y="0"/>
                </a:lnTo>
                <a:lnTo>
                  <a:pt x="4572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5A7D6F"/>
          </a:solidFill>
        </p:spPr>
      </p:sp>
      <p:sp>
        <p:nvSpPr>
          <p:cNvPr id="13" name="Text 11"/>
          <p:cNvSpPr/>
          <p:nvPr/>
        </p:nvSpPr>
        <p:spPr>
          <a:xfrm>
            <a:off x="4416392" y="1599902"/>
            <a:ext cx="552450" cy="457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02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5035352" y="1695152"/>
            <a:ext cx="1304925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2A574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预案体系架构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4464017" y="2171237"/>
            <a:ext cx="3371850" cy="2476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1E2D2A">
                    <a:alpha val="70000"/>
                  </a:srgbClr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展示七大核心板块的整体框架与功能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8118409" y="1409402"/>
            <a:ext cx="3692525" cy="1200150"/>
          </a:xfrm>
          <a:custGeom>
            <a:avLst/>
            <a:gdLst/>
            <a:ahLst/>
            <a:cxnLst/>
            <a:rect l="l" t="t" r="r" b="b"/>
            <a:pathLst>
              <a:path w="3692525" h="1200150">
                <a:moveTo>
                  <a:pt x="0" y="0"/>
                </a:moveTo>
                <a:lnTo>
                  <a:pt x="3692525" y="0"/>
                </a:lnTo>
                <a:lnTo>
                  <a:pt x="3692525" y="1200150"/>
                </a:lnTo>
                <a:lnTo>
                  <a:pt x="0" y="12001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</p:sp>
      <p:sp>
        <p:nvSpPr>
          <p:cNvPr id="17" name="Shape 15"/>
          <p:cNvSpPr/>
          <p:nvPr/>
        </p:nvSpPr>
        <p:spPr>
          <a:xfrm>
            <a:off x="8118409" y="1409402"/>
            <a:ext cx="31750" cy="1200150"/>
          </a:xfrm>
          <a:custGeom>
            <a:avLst/>
            <a:gdLst/>
            <a:ahLst/>
            <a:cxnLst/>
            <a:rect l="l" t="t" r="r" b="b"/>
            <a:pathLst>
              <a:path w="31750" h="1200150">
                <a:moveTo>
                  <a:pt x="0" y="0"/>
                </a:moveTo>
                <a:lnTo>
                  <a:pt x="31750" y="0"/>
                </a:lnTo>
                <a:lnTo>
                  <a:pt x="31750" y="1200150"/>
                </a:lnTo>
                <a:lnTo>
                  <a:pt x="0" y="1200150"/>
                </a:lnTo>
                <a:lnTo>
                  <a:pt x="0" y="0"/>
                </a:lnTo>
                <a:close/>
              </a:path>
            </a:pathLst>
          </a:custGeom>
          <a:solidFill>
            <a:srgbClr val="2A574A"/>
          </a:solidFill>
        </p:spPr>
      </p:sp>
      <p:sp>
        <p:nvSpPr>
          <p:cNvPr id="18" name="Shape 16"/>
          <p:cNvSpPr/>
          <p:nvPr/>
        </p:nvSpPr>
        <p:spPr>
          <a:xfrm>
            <a:off x="8324784" y="1599902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0"/>
                </a:moveTo>
                <a:lnTo>
                  <a:pt x="457200" y="0"/>
                </a:lnTo>
                <a:lnTo>
                  <a:pt x="4572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2A574A"/>
          </a:solidFill>
        </p:spPr>
      </p:sp>
      <p:sp>
        <p:nvSpPr>
          <p:cNvPr id="19" name="Text 17"/>
          <p:cNvSpPr/>
          <p:nvPr/>
        </p:nvSpPr>
        <p:spPr>
          <a:xfrm>
            <a:off x="8277159" y="1599902"/>
            <a:ext cx="552450" cy="457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03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8896119" y="1695152"/>
            <a:ext cx="1304925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2A574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组织指挥体系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8324784" y="2171237"/>
            <a:ext cx="3371850" cy="2476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1E2D2A">
                    <a:alpha val="70000"/>
                  </a:srgbClr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三级架构与18个相关部门职责分工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396875" y="2761754"/>
            <a:ext cx="3692525" cy="1200150"/>
          </a:xfrm>
          <a:custGeom>
            <a:avLst/>
            <a:gdLst/>
            <a:ahLst/>
            <a:cxnLst/>
            <a:rect l="l" t="t" r="r" b="b"/>
            <a:pathLst>
              <a:path w="3692525" h="1200150">
                <a:moveTo>
                  <a:pt x="0" y="0"/>
                </a:moveTo>
                <a:lnTo>
                  <a:pt x="3692525" y="0"/>
                </a:lnTo>
                <a:lnTo>
                  <a:pt x="3692525" y="1200150"/>
                </a:lnTo>
                <a:lnTo>
                  <a:pt x="0" y="12001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</p:sp>
      <p:sp>
        <p:nvSpPr>
          <p:cNvPr id="23" name="Shape 21"/>
          <p:cNvSpPr/>
          <p:nvPr/>
        </p:nvSpPr>
        <p:spPr>
          <a:xfrm>
            <a:off x="396875" y="2761754"/>
            <a:ext cx="31750" cy="1200150"/>
          </a:xfrm>
          <a:custGeom>
            <a:avLst/>
            <a:gdLst/>
            <a:ahLst/>
            <a:cxnLst/>
            <a:rect l="l" t="t" r="r" b="b"/>
            <a:pathLst>
              <a:path w="31750" h="1200150">
                <a:moveTo>
                  <a:pt x="0" y="0"/>
                </a:moveTo>
                <a:lnTo>
                  <a:pt x="31750" y="0"/>
                </a:lnTo>
                <a:lnTo>
                  <a:pt x="31750" y="1200150"/>
                </a:lnTo>
                <a:lnTo>
                  <a:pt x="0" y="1200150"/>
                </a:lnTo>
                <a:lnTo>
                  <a:pt x="0" y="0"/>
                </a:lnTo>
                <a:close/>
              </a:path>
            </a:pathLst>
          </a:custGeom>
          <a:solidFill>
            <a:srgbClr val="5A7D6F"/>
          </a:solidFill>
        </p:spPr>
      </p:sp>
      <p:sp>
        <p:nvSpPr>
          <p:cNvPr id="24" name="Shape 22"/>
          <p:cNvSpPr/>
          <p:nvPr/>
        </p:nvSpPr>
        <p:spPr>
          <a:xfrm>
            <a:off x="603250" y="2952254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0"/>
                </a:moveTo>
                <a:lnTo>
                  <a:pt x="457200" y="0"/>
                </a:lnTo>
                <a:lnTo>
                  <a:pt x="4572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5A7D6F"/>
          </a:solidFill>
        </p:spPr>
      </p:sp>
      <p:sp>
        <p:nvSpPr>
          <p:cNvPr id="25" name="Text 23"/>
          <p:cNvSpPr/>
          <p:nvPr/>
        </p:nvSpPr>
        <p:spPr>
          <a:xfrm>
            <a:off x="555625" y="2952254"/>
            <a:ext cx="552450" cy="457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04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1174585" y="3047504"/>
            <a:ext cx="1905000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2A574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预警分级与启动条件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603250" y="3523588"/>
            <a:ext cx="3371850" cy="2476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1E2D2A">
                    <a:alpha val="70000"/>
                  </a:srgbClr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以AQI为判定依据的三级预警标准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4257642" y="2761754"/>
            <a:ext cx="3692525" cy="1200150"/>
          </a:xfrm>
          <a:custGeom>
            <a:avLst/>
            <a:gdLst/>
            <a:ahLst/>
            <a:cxnLst/>
            <a:rect l="l" t="t" r="r" b="b"/>
            <a:pathLst>
              <a:path w="3692525" h="1200150">
                <a:moveTo>
                  <a:pt x="0" y="0"/>
                </a:moveTo>
                <a:lnTo>
                  <a:pt x="3692525" y="0"/>
                </a:lnTo>
                <a:lnTo>
                  <a:pt x="3692525" y="1200150"/>
                </a:lnTo>
                <a:lnTo>
                  <a:pt x="0" y="12001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</p:sp>
      <p:sp>
        <p:nvSpPr>
          <p:cNvPr id="29" name="Shape 27"/>
          <p:cNvSpPr/>
          <p:nvPr/>
        </p:nvSpPr>
        <p:spPr>
          <a:xfrm>
            <a:off x="4257642" y="2761754"/>
            <a:ext cx="31750" cy="1200150"/>
          </a:xfrm>
          <a:custGeom>
            <a:avLst/>
            <a:gdLst/>
            <a:ahLst/>
            <a:cxnLst/>
            <a:rect l="l" t="t" r="r" b="b"/>
            <a:pathLst>
              <a:path w="31750" h="1200150">
                <a:moveTo>
                  <a:pt x="0" y="0"/>
                </a:moveTo>
                <a:lnTo>
                  <a:pt x="31750" y="0"/>
                </a:lnTo>
                <a:lnTo>
                  <a:pt x="31750" y="1200150"/>
                </a:lnTo>
                <a:lnTo>
                  <a:pt x="0" y="1200150"/>
                </a:lnTo>
                <a:lnTo>
                  <a:pt x="0" y="0"/>
                </a:lnTo>
                <a:close/>
              </a:path>
            </a:pathLst>
          </a:custGeom>
          <a:solidFill>
            <a:srgbClr val="2A574A"/>
          </a:solidFill>
        </p:spPr>
      </p:sp>
      <p:sp>
        <p:nvSpPr>
          <p:cNvPr id="30" name="Shape 28"/>
          <p:cNvSpPr/>
          <p:nvPr/>
        </p:nvSpPr>
        <p:spPr>
          <a:xfrm>
            <a:off x="4464017" y="2952254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0"/>
                </a:moveTo>
                <a:lnTo>
                  <a:pt x="457200" y="0"/>
                </a:lnTo>
                <a:lnTo>
                  <a:pt x="4572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2A574A"/>
          </a:solidFill>
        </p:spPr>
      </p:sp>
      <p:sp>
        <p:nvSpPr>
          <p:cNvPr id="31" name="Text 29"/>
          <p:cNvSpPr/>
          <p:nvPr/>
        </p:nvSpPr>
        <p:spPr>
          <a:xfrm>
            <a:off x="4416392" y="2952254"/>
            <a:ext cx="552450" cy="457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05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5035352" y="3047504"/>
            <a:ext cx="1304925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2A574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应急响应机制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4464017" y="3523588"/>
            <a:ext cx="3371850" cy="2476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1E2D2A">
                    <a:alpha val="70000"/>
                  </a:srgbClr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三级响应体系与三类响应措施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8118409" y="2761754"/>
            <a:ext cx="3692525" cy="1200150"/>
          </a:xfrm>
          <a:custGeom>
            <a:avLst/>
            <a:gdLst/>
            <a:ahLst/>
            <a:cxnLst/>
            <a:rect l="l" t="t" r="r" b="b"/>
            <a:pathLst>
              <a:path w="3692525" h="1200150">
                <a:moveTo>
                  <a:pt x="0" y="0"/>
                </a:moveTo>
                <a:lnTo>
                  <a:pt x="3692525" y="0"/>
                </a:lnTo>
                <a:lnTo>
                  <a:pt x="3692525" y="1200150"/>
                </a:lnTo>
                <a:lnTo>
                  <a:pt x="0" y="12001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</p:sp>
      <p:sp>
        <p:nvSpPr>
          <p:cNvPr id="35" name="Shape 33"/>
          <p:cNvSpPr/>
          <p:nvPr/>
        </p:nvSpPr>
        <p:spPr>
          <a:xfrm>
            <a:off x="8118409" y="2761754"/>
            <a:ext cx="31750" cy="1200150"/>
          </a:xfrm>
          <a:custGeom>
            <a:avLst/>
            <a:gdLst/>
            <a:ahLst/>
            <a:cxnLst/>
            <a:rect l="l" t="t" r="r" b="b"/>
            <a:pathLst>
              <a:path w="31750" h="1200150">
                <a:moveTo>
                  <a:pt x="0" y="0"/>
                </a:moveTo>
                <a:lnTo>
                  <a:pt x="31750" y="0"/>
                </a:lnTo>
                <a:lnTo>
                  <a:pt x="31750" y="1200150"/>
                </a:lnTo>
                <a:lnTo>
                  <a:pt x="0" y="1200150"/>
                </a:lnTo>
                <a:lnTo>
                  <a:pt x="0" y="0"/>
                </a:lnTo>
                <a:close/>
              </a:path>
            </a:pathLst>
          </a:custGeom>
          <a:solidFill>
            <a:srgbClr val="5A7D6F"/>
          </a:solidFill>
        </p:spPr>
      </p:sp>
      <p:sp>
        <p:nvSpPr>
          <p:cNvPr id="36" name="Shape 34"/>
          <p:cNvSpPr/>
          <p:nvPr/>
        </p:nvSpPr>
        <p:spPr>
          <a:xfrm>
            <a:off x="8324784" y="2952254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0"/>
                </a:moveTo>
                <a:lnTo>
                  <a:pt x="457200" y="0"/>
                </a:lnTo>
                <a:lnTo>
                  <a:pt x="4572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5A7D6F"/>
          </a:solidFill>
        </p:spPr>
      </p:sp>
      <p:sp>
        <p:nvSpPr>
          <p:cNvPr id="37" name="Text 35"/>
          <p:cNvSpPr/>
          <p:nvPr/>
        </p:nvSpPr>
        <p:spPr>
          <a:xfrm>
            <a:off x="8277159" y="2952254"/>
            <a:ext cx="552450" cy="457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06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8896119" y="3047504"/>
            <a:ext cx="1504950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2A574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差异化减排措施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8324784" y="3523588"/>
            <a:ext cx="3371850" cy="2476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1E2D2A">
                    <a:alpha val="70000"/>
                  </a:srgbClr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避免"一刀切"的精准管控策略</a:t>
            </a:r>
            <a:endParaRPr lang="en-US" sz="1600" dirty="0"/>
          </a:p>
        </p:txBody>
      </p:sp>
      <p:sp>
        <p:nvSpPr>
          <p:cNvPr id="40" name="Shape 38"/>
          <p:cNvSpPr/>
          <p:nvPr/>
        </p:nvSpPr>
        <p:spPr>
          <a:xfrm>
            <a:off x="396875" y="4114106"/>
            <a:ext cx="3692525" cy="1200150"/>
          </a:xfrm>
          <a:custGeom>
            <a:avLst/>
            <a:gdLst/>
            <a:ahLst/>
            <a:cxnLst/>
            <a:rect l="l" t="t" r="r" b="b"/>
            <a:pathLst>
              <a:path w="3692525" h="1200150">
                <a:moveTo>
                  <a:pt x="0" y="0"/>
                </a:moveTo>
                <a:lnTo>
                  <a:pt x="3692525" y="0"/>
                </a:lnTo>
                <a:lnTo>
                  <a:pt x="3692525" y="1200150"/>
                </a:lnTo>
                <a:lnTo>
                  <a:pt x="0" y="12001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</p:sp>
      <p:sp>
        <p:nvSpPr>
          <p:cNvPr id="41" name="Shape 39"/>
          <p:cNvSpPr/>
          <p:nvPr/>
        </p:nvSpPr>
        <p:spPr>
          <a:xfrm>
            <a:off x="396875" y="4114106"/>
            <a:ext cx="31750" cy="1200150"/>
          </a:xfrm>
          <a:custGeom>
            <a:avLst/>
            <a:gdLst/>
            <a:ahLst/>
            <a:cxnLst/>
            <a:rect l="l" t="t" r="r" b="b"/>
            <a:pathLst>
              <a:path w="31750" h="1200150">
                <a:moveTo>
                  <a:pt x="0" y="0"/>
                </a:moveTo>
                <a:lnTo>
                  <a:pt x="31750" y="0"/>
                </a:lnTo>
                <a:lnTo>
                  <a:pt x="31750" y="1200150"/>
                </a:lnTo>
                <a:lnTo>
                  <a:pt x="0" y="1200150"/>
                </a:lnTo>
                <a:lnTo>
                  <a:pt x="0" y="0"/>
                </a:lnTo>
                <a:close/>
              </a:path>
            </a:pathLst>
          </a:custGeom>
          <a:solidFill>
            <a:srgbClr val="2A574A"/>
          </a:solidFill>
        </p:spPr>
      </p:sp>
      <p:sp>
        <p:nvSpPr>
          <p:cNvPr id="42" name="Shape 40"/>
          <p:cNvSpPr/>
          <p:nvPr/>
        </p:nvSpPr>
        <p:spPr>
          <a:xfrm>
            <a:off x="603250" y="4304606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0"/>
                </a:moveTo>
                <a:lnTo>
                  <a:pt x="457200" y="0"/>
                </a:lnTo>
                <a:lnTo>
                  <a:pt x="4572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2A574A"/>
          </a:solidFill>
        </p:spPr>
      </p:sp>
      <p:sp>
        <p:nvSpPr>
          <p:cNvPr id="43" name="Text 41"/>
          <p:cNvSpPr/>
          <p:nvPr/>
        </p:nvSpPr>
        <p:spPr>
          <a:xfrm>
            <a:off x="555625" y="4304606"/>
            <a:ext cx="552450" cy="457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07</a:t>
            </a:r>
            <a:endParaRPr lang="en-US" sz="1600" dirty="0"/>
          </a:p>
        </p:txBody>
      </p:sp>
      <p:sp>
        <p:nvSpPr>
          <p:cNvPr id="44" name="Text 42"/>
          <p:cNvSpPr/>
          <p:nvPr/>
        </p:nvSpPr>
        <p:spPr>
          <a:xfrm>
            <a:off x="1174585" y="4399856"/>
            <a:ext cx="1704975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2A574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特殊污染情形应对</a:t>
            </a:r>
            <a:endParaRPr lang="en-US" sz="1600" dirty="0"/>
          </a:p>
        </p:txBody>
      </p:sp>
      <p:sp>
        <p:nvSpPr>
          <p:cNvPr id="45" name="Text 43"/>
          <p:cNvSpPr/>
          <p:nvPr/>
        </p:nvSpPr>
        <p:spPr>
          <a:xfrm>
            <a:off x="603250" y="4875941"/>
            <a:ext cx="3371850" cy="2476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1E2D2A">
                    <a:alpha val="70000"/>
                  </a:srgbClr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沙尘天气与臭氧污染的特殊处置规则</a:t>
            </a:r>
            <a:endParaRPr lang="en-US" sz="1600" dirty="0"/>
          </a:p>
        </p:txBody>
      </p:sp>
      <p:sp>
        <p:nvSpPr>
          <p:cNvPr id="46" name="Shape 44"/>
          <p:cNvSpPr/>
          <p:nvPr/>
        </p:nvSpPr>
        <p:spPr>
          <a:xfrm>
            <a:off x="4257642" y="4114106"/>
            <a:ext cx="3692525" cy="1200150"/>
          </a:xfrm>
          <a:custGeom>
            <a:avLst/>
            <a:gdLst/>
            <a:ahLst/>
            <a:cxnLst/>
            <a:rect l="l" t="t" r="r" b="b"/>
            <a:pathLst>
              <a:path w="3692525" h="1200150">
                <a:moveTo>
                  <a:pt x="0" y="0"/>
                </a:moveTo>
                <a:lnTo>
                  <a:pt x="3692525" y="0"/>
                </a:lnTo>
                <a:lnTo>
                  <a:pt x="3692525" y="1200150"/>
                </a:lnTo>
                <a:lnTo>
                  <a:pt x="0" y="12001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</p:sp>
      <p:sp>
        <p:nvSpPr>
          <p:cNvPr id="47" name="Shape 45"/>
          <p:cNvSpPr/>
          <p:nvPr/>
        </p:nvSpPr>
        <p:spPr>
          <a:xfrm>
            <a:off x="4257642" y="4114106"/>
            <a:ext cx="31750" cy="1200150"/>
          </a:xfrm>
          <a:custGeom>
            <a:avLst/>
            <a:gdLst/>
            <a:ahLst/>
            <a:cxnLst/>
            <a:rect l="l" t="t" r="r" b="b"/>
            <a:pathLst>
              <a:path w="31750" h="1200150">
                <a:moveTo>
                  <a:pt x="0" y="0"/>
                </a:moveTo>
                <a:lnTo>
                  <a:pt x="31750" y="0"/>
                </a:lnTo>
                <a:lnTo>
                  <a:pt x="31750" y="1200150"/>
                </a:lnTo>
                <a:lnTo>
                  <a:pt x="0" y="1200150"/>
                </a:lnTo>
                <a:lnTo>
                  <a:pt x="0" y="0"/>
                </a:lnTo>
                <a:close/>
              </a:path>
            </a:pathLst>
          </a:custGeom>
          <a:solidFill>
            <a:srgbClr val="5A7D6F"/>
          </a:solidFill>
        </p:spPr>
      </p:sp>
      <p:sp>
        <p:nvSpPr>
          <p:cNvPr id="48" name="Shape 46"/>
          <p:cNvSpPr/>
          <p:nvPr/>
        </p:nvSpPr>
        <p:spPr>
          <a:xfrm>
            <a:off x="4464017" y="4304606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0"/>
                </a:moveTo>
                <a:lnTo>
                  <a:pt x="457200" y="0"/>
                </a:lnTo>
                <a:lnTo>
                  <a:pt x="4572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5A7D6F"/>
          </a:solidFill>
        </p:spPr>
      </p:sp>
      <p:sp>
        <p:nvSpPr>
          <p:cNvPr id="49" name="Text 47"/>
          <p:cNvSpPr/>
          <p:nvPr/>
        </p:nvSpPr>
        <p:spPr>
          <a:xfrm>
            <a:off x="4416392" y="4304606"/>
            <a:ext cx="552450" cy="457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08</a:t>
            </a:r>
            <a:endParaRPr lang="en-US" sz="1600" dirty="0"/>
          </a:p>
        </p:txBody>
      </p:sp>
      <p:sp>
        <p:nvSpPr>
          <p:cNvPr id="50" name="Text 48"/>
          <p:cNvSpPr/>
          <p:nvPr/>
        </p:nvSpPr>
        <p:spPr>
          <a:xfrm>
            <a:off x="5035352" y="4399856"/>
            <a:ext cx="1905000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2A574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信息报送与保障体系</a:t>
            </a:r>
            <a:endParaRPr lang="en-US" sz="1600" dirty="0"/>
          </a:p>
        </p:txBody>
      </p:sp>
      <p:sp>
        <p:nvSpPr>
          <p:cNvPr id="51" name="Text 49"/>
          <p:cNvSpPr/>
          <p:nvPr/>
        </p:nvSpPr>
        <p:spPr>
          <a:xfrm>
            <a:off x="4464017" y="4875941"/>
            <a:ext cx="3371850" cy="2476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1E2D2A">
                    <a:alpha val="70000"/>
                  </a:srgbClr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五大保障体系与信息公开机制</a:t>
            </a:r>
            <a:endParaRPr lang="en-US" sz="1600" dirty="0"/>
          </a:p>
        </p:txBody>
      </p:sp>
      <p:sp>
        <p:nvSpPr>
          <p:cNvPr id="52" name="Shape 50"/>
          <p:cNvSpPr/>
          <p:nvPr/>
        </p:nvSpPr>
        <p:spPr>
          <a:xfrm>
            <a:off x="8118409" y="4114106"/>
            <a:ext cx="3692525" cy="1200150"/>
          </a:xfrm>
          <a:custGeom>
            <a:avLst/>
            <a:gdLst/>
            <a:ahLst/>
            <a:cxnLst/>
            <a:rect l="l" t="t" r="r" b="b"/>
            <a:pathLst>
              <a:path w="3692525" h="1200150">
                <a:moveTo>
                  <a:pt x="0" y="0"/>
                </a:moveTo>
                <a:lnTo>
                  <a:pt x="3692525" y="0"/>
                </a:lnTo>
                <a:lnTo>
                  <a:pt x="3692525" y="1200150"/>
                </a:lnTo>
                <a:lnTo>
                  <a:pt x="0" y="12001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</p:sp>
      <p:sp>
        <p:nvSpPr>
          <p:cNvPr id="53" name="Shape 51"/>
          <p:cNvSpPr/>
          <p:nvPr/>
        </p:nvSpPr>
        <p:spPr>
          <a:xfrm>
            <a:off x="8118409" y="4114106"/>
            <a:ext cx="31750" cy="1200150"/>
          </a:xfrm>
          <a:custGeom>
            <a:avLst/>
            <a:gdLst/>
            <a:ahLst/>
            <a:cxnLst/>
            <a:rect l="l" t="t" r="r" b="b"/>
            <a:pathLst>
              <a:path w="31750" h="1200150">
                <a:moveTo>
                  <a:pt x="0" y="0"/>
                </a:moveTo>
                <a:lnTo>
                  <a:pt x="31750" y="0"/>
                </a:lnTo>
                <a:lnTo>
                  <a:pt x="31750" y="1200150"/>
                </a:lnTo>
                <a:lnTo>
                  <a:pt x="0" y="1200150"/>
                </a:lnTo>
                <a:lnTo>
                  <a:pt x="0" y="0"/>
                </a:lnTo>
                <a:close/>
              </a:path>
            </a:pathLst>
          </a:custGeom>
          <a:solidFill>
            <a:srgbClr val="2A574A"/>
          </a:solidFill>
        </p:spPr>
      </p:sp>
      <p:sp>
        <p:nvSpPr>
          <p:cNvPr id="54" name="Shape 52"/>
          <p:cNvSpPr/>
          <p:nvPr/>
        </p:nvSpPr>
        <p:spPr>
          <a:xfrm>
            <a:off x="8324784" y="4304606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0"/>
                </a:moveTo>
                <a:lnTo>
                  <a:pt x="457200" y="0"/>
                </a:lnTo>
                <a:lnTo>
                  <a:pt x="4572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2A574A"/>
          </a:solidFill>
        </p:spPr>
      </p:sp>
      <p:sp>
        <p:nvSpPr>
          <p:cNvPr id="55" name="Text 53"/>
          <p:cNvSpPr/>
          <p:nvPr/>
        </p:nvSpPr>
        <p:spPr>
          <a:xfrm>
            <a:off x="8277159" y="4304606"/>
            <a:ext cx="552450" cy="457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09</a:t>
            </a:r>
            <a:endParaRPr lang="en-US" sz="1600" dirty="0"/>
          </a:p>
        </p:txBody>
      </p:sp>
      <p:sp>
        <p:nvSpPr>
          <p:cNvPr id="56" name="Text 54"/>
          <p:cNvSpPr/>
          <p:nvPr/>
        </p:nvSpPr>
        <p:spPr>
          <a:xfrm>
            <a:off x="8896119" y="4399856"/>
            <a:ext cx="1905000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2A574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预案管理与实施意义</a:t>
            </a:r>
            <a:endParaRPr lang="en-US" sz="1600" dirty="0"/>
          </a:p>
        </p:txBody>
      </p:sp>
      <p:sp>
        <p:nvSpPr>
          <p:cNvPr id="57" name="Text 55"/>
          <p:cNvSpPr/>
          <p:nvPr/>
        </p:nvSpPr>
        <p:spPr>
          <a:xfrm>
            <a:off x="8324784" y="4875941"/>
            <a:ext cx="3371850" cy="2476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1E2D2A">
                    <a:alpha val="70000"/>
                  </a:srgbClr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预案发布实施与蓝天保卫战意义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7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219075" y="375285"/>
            <a:ext cx="11820525" cy="72961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2A574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.. ..起草背景与政策依据..</a:t>
            </a:r>
            <a:r>
              <a:rPr lang="en-US" altLang="zh-CN" sz="3600" b="1" dirty="0">
                <a:solidFill>
                  <a:srgbClr val="2A574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.</a:t>
            </a:r>
            <a:endParaRPr lang="zh-CN" altLang="en-US" sz="3600" b="1" dirty="0">
              <a:solidFill>
                <a:srgbClr val="2A574A"/>
              </a:solidFill>
              <a:latin typeface="Noto Sans SC" panose="020B0200000000000000" pitchFamily="34" charset="-122"/>
              <a:ea typeface="Noto Sans SC" panose="020B0200000000000000" pitchFamily="34" charset="-122"/>
              <a:cs typeface="Noto Sans SC" panose="020B0200000000000000" pitchFamily="34" charset="-120"/>
            </a:endParaRPr>
          </a:p>
        </p:txBody>
      </p:sp>
      <p:sp>
        <p:nvSpPr>
          <p:cNvPr id="4" name="Shape 2"/>
          <p:cNvSpPr/>
          <p:nvPr/>
        </p:nvSpPr>
        <p:spPr>
          <a:xfrm>
            <a:off x="381000" y="1333170"/>
            <a:ext cx="4572000" cy="2247900"/>
          </a:xfrm>
          <a:custGeom>
            <a:avLst/>
            <a:gdLst/>
            <a:ahLst/>
            <a:cxnLst/>
            <a:rect l="l" t="t" r="r" b="b"/>
            <a:pathLst>
              <a:path w="4572000" h="2247900">
                <a:moveTo>
                  <a:pt x="0" y="0"/>
                </a:moveTo>
                <a:lnTo>
                  <a:pt x="4572000" y="0"/>
                </a:lnTo>
                <a:lnTo>
                  <a:pt x="4572000" y="2247900"/>
                </a:lnTo>
                <a:lnTo>
                  <a:pt x="0" y="2247900"/>
                </a:lnTo>
                <a:lnTo>
                  <a:pt x="0" y="0"/>
                </a:lnTo>
                <a:close/>
              </a:path>
            </a:pathLst>
          </a:custGeom>
          <a:solidFill>
            <a:srgbClr val="2A574A"/>
          </a:solidFill>
        </p:spPr>
      </p:sp>
      <p:sp>
        <p:nvSpPr>
          <p:cNvPr id="5" name="Shape 3"/>
          <p:cNvSpPr/>
          <p:nvPr/>
        </p:nvSpPr>
        <p:spPr>
          <a:xfrm>
            <a:off x="647634" y="1571130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250031" y="142875"/>
                </a:moveTo>
                <a:cubicBezTo>
                  <a:pt x="250031" y="83734"/>
                  <a:pt x="202016" y="35719"/>
                  <a:pt x="142875" y="35719"/>
                </a:cubicBezTo>
                <a:cubicBezTo>
                  <a:pt x="83734" y="35719"/>
                  <a:pt x="35719" y="83734"/>
                  <a:pt x="35719" y="142875"/>
                </a:cubicBezTo>
                <a:cubicBezTo>
                  <a:pt x="35719" y="202016"/>
                  <a:pt x="83734" y="250031"/>
                  <a:pt x="142875" y="250031"/>
                </a:cubicBezTo>
                <a:cubicBezTo>
                  <a:pt x="202016" y="250031"/>
                  <a:pt x="250031" y="202016"/>
                  <a:pt x="250031" y="142875"/>
                </a:cubicBezTo>
                <a:close/>
                <a:moveTo>
                  <a:pt x="0" y="142875"/>
                </a:moveTo>
                <a:cubicBezTo>
                  <a:pt x="0" y="64020"/>
                  <a:pt x="64020" y="0"/>
                  <a:pt x="142875" y="0"/>
                </a:cubicBezTo>
                <a:cubicBezTo>
                  <a:pt x="221730" y="0"/>
                  <a:pt x="285750" y="64020"/>
                  <a:pt x="285750" y="142875"/>
                </a:cubicBezTo>
                <a:cubicBezTo>
                  <a:pt x="285750" y="221730"/>
                  <a:pt x="221730" y="285750"/>
                  <a:pt x="142875" y="285750"/>
                </a:cubicBezTo>
                <a:cubicBezTo>
                  <a:pt x="64020" y="285750"/>
                  <a:pt x="0" y="221730"/>
                  <a:pt x="0" y="142875"/>
                </a:cubicBezTo>
                <a:close/>
                <a:moveTo>
                  <a:pt x="142875" y="187523"/>
                </a:moveTo>
                <a:cubicBezTo>
                  <a:pt x="167517" y="187523"/>
                  <a:pt x="187523" y="167517"/>
                  <a:pt x="187523" y="142875"/>
                </a:cubicBezTo>
                <a:cubicBezTo>
                  <a:pt x="187523" y="118233"/>
                  <a:pt x="167517" y="98227"/>
                  <a:pt x="142875" y="98227"/>
                </a:cubicBezTo>
                <a:cubicBezTo>
                  <a:pt x="118233" y="98227"/>
                  <a:pt x="98227" y="118233"/>
                  <a:pt x="98227" y="142875"/>
                </a:cubicBezTo>
                <a:cubicBezTo>
                  <a:pt x="98227" y="167517"/>
                  <a:pt x="118233" y="187523"/>
                  <a:pt x="142875" y="187523"/>
                </a:cubicBezTo>
                <a:close/>
                <a:moveTo>
                  <a:pt x="142875" y="62508"/>
                </a:moveTo>
                <a:cubicBezTo>
                  <a:pt x="187231" y="62508"/>
                  <a:pt x="223242" y="98519"/>
                  <a:pt x="223242" y="142875"/>
                </a:cubicBezTo>
                <a:cubicBezTo>
                  <a:pt x="223242" y="187231"/>
                  <a:pt x="187231" y="223242"/>
                  <a:pt x="142875" y="223242"/>
                </a:cubicBezTo>
                <a:cubicBezTo>
                  <a:pt x="98519" y="223242"/>
                  <a:pt x="62508" y="187231"/>
                  <a:pt x="62508" y="142875"/>
                </a:cubicBezTo>
                <a:cubicBezTo>
                  <a:pt x="62508" y="98519"/>
                  <a:pt x="98519" y="62508"/>
                  <a:pt x="142875" y="62508"/>
                </a:cubicBezTo>
                <a:close/>
                <a:moveTo>
                  <a:pt x="125016" y="142875"/>
                </a:moveTo>
                <a:cubicBezTo>
                  <a:pt x="125016" y="133018"/>
                  <a:pt x="133018" y="125016"/>
                  <a:pt x="142875" y="125016"/>
                </a:cubicBezTo>
                <a:cubicBezTo>
                  <a:pt x="152732" y="125016"/>
                  <a:pt x="160734" y="133018"/>
                  <a:pt x="160734" y="142875"/>
                </a:cubicBezTo>
                <a:cubicBezTo>
                  <a:pt x="160734" y="152732"/>
                  <a:pt x="152732" y="160734"/>
                  <a:pt x="142875" y="160734"/>
                </a:cubicBezTo>
                <a:cubicBezTo>
                  <a:pt x="133018" y="160734"/>
                  <a:pt x="125016" y="152732"/>
                  <a:pt x="125016" y="142875"/>
                </a:cubicBezTo>
                <a:close/>
              </a:path>
            </a:pathLst>
          </a:custGeom>
          <a:solidFill>
            <a:srgbClr val="C4A87C"/>
          </a:solidFill>
        </p:spPr>
      </p:sp>
      <p:sp>
        <p:nvSpPr>
          <p:cNvPr id="6" name="Text 4"/>
          <p:cNvSpPr/>
          <p:nvPr/>
        </p:nvSpPr>
        <p:spPr>
          <a:xfrm>
            <a:off x="1080988" y="1561704"/>
            <a:ext cx="108585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修订目标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609534" y="2018606"/>
            <a:ext cx="4191000" cy="2476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• 健全应急工作机制，完善重污染天气应对体系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609534" y="2380588"/>
            <a:ext cx="4191000" cy="2476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• 践行精准治污、科学治污、依法治污理念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609534" y="2742572"/>
            <a:ext cx="4191000" cy="2476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• 提升应对处置效能，确保应急响应高效有序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609534" y="3104555"/>
            <a:ext cx="4191000" cy="2476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• 筑牢群众健康与生态环境安全防线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396875" y="3733106"/>
            <a:ext cx="4559300" cy="2152650"/>
          </a:xfrm>
          <a:custGeom>
            <a:avLst/>
            <a:gdLst/>
            <a:ahLst/>
            <a:cxnLst/>
            <a:rect l="l" t="t" r="r" b="b"/>
            <a:pathLst>
              <a:path w="4559300" h="2152650">
                <a:moveTo>
                  <a:pt x="0" y="0"/>
                </a:moveTo>
                <a:lnTo>
                  <a:pt x="4559300" y="0"/>
                </a:lnTo>
                <a:lnTo>
                  <a:pt x="4559300" y="2152650"/>
                </a:lnTo>
                <a:lnTo>
                  <a:pt x="0" y="21526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</p:sp>
      <p:sp>
        <p:nvSpPr>
          <p:cNvPr id="12" name="Shape 10"/>
          <p:cNvSpPr/>
          <p:nvPr/>
        </p:nvSpPr>
        <p:spPr>
          <a:xfrm>
            <a:off x="396875" y="3733106"/>
            <a:ext cx="31750" cy="2152650"/>
          </a:xfrm>
          <a:custGeom>
            <a:avLst/>
            <a:gdLst/>
            <a:ahLst/>
            <a:cxnLst/>
            <a:rect l="l" t="t" r="r" b="b"/>
            <a:pathLst>
              <a:path w="31750" h="2152650">
                <a:moveTo>
                  <a:pt x="0" y="0"/>
                </a:moveTo>
                <a:lnTo>
                  <a:pt x="31750" y="0"/>
                </a:lnTo>
                <a:lnTo>
                  <a:pt x="31750" y="2152650"/>
                </a:lnTo>
                <a:lnTo>
                  <a:pt x="0" y="2152650"/>
                </a:lnTo>
                <a:lnTo>
                  <a:pt x="0" y="0"/>
                </a:lnTo>
                <a:close/>
              </a:path>
            </a:pathLst>
          </a:custGeom>
          <a:solidFill>
            <a:srgbClr val="C4A87C"/>
          </a:solidFill>
        </p:spPr>
      </p:sp>
      <p:sp>
        <p:nvSpPr>
          <p:cNvPr id="13" name="Shape 11"/>
          <p:cNvSpPr/>
          <p:nvPr/>
        </p:nvSpPr>
        <p:spPr>
          <a:xfrm>
            <a:off x="603250" y="3942623"/>
            <a:ext cx="285750" cy="228600"/>
          </a:xfrm>
          <a:custGeom>
            <a:avLst/>
            <a:gdLst/>
            <a:ahLst/>
            <a:cxnLst/>
            <a:rect l="l" t="t" r="r" b="b"/>
            <a:pathLst>
              <a:path w="285750" h="228600">
                <a:moveTo>
                  <a:pt x="257175" y="21431"/>
                </a:moveTo>
                <a:cubicBezTo>
                  <a:pt x="257175" y="16475"/>
                  <a:pt x="254630" y="11876"/>
                  <a:pt x="250388" y="9287"/>
                </a:cubicBezTo>
                <a:cubicBezTo>
                  <a:pt x="246147" y="6697"/>
                  <a:pt x="240923" y="6429"/>
                  <a:pt x="236503" y="8662"/>
                </a:cubicBezTo>
                <a:lnTo>
                  <a:pt x="184621" y="34603"/>
                </a:lnTo>
                <a:lnTo>
                  <a:pt x="104522" y="7858"/>
                </a:lnTo>
                <a:cubicBezTo>
                  <a:pt x="100905" y="6653"/>
                  <a:pt x="97021" y="6921"/>
                  <a:pt x="93628" y="8617"/>
                </a:cubicBezTo>
                <a:lnTo>
                  <a:pt x="36478" y="37192"/>
                </a:lnTo>
                <a:cubicBezTo>
                  <a:pt x="31611" y="39648"/>
                  <a:pt x="28575" y="44604"/>
                  <a:pt x="28575" y="50006"/>
                </a:cubicBezTo>
                <a:lnTo>
                  <a:pt x="28575" y="207169"/>
                </a:lnTo>
                <a:cubicBezTo>
                  <a:pt x="28575" y="212125"/>
                  <a:pt x="31120" y="216724"/>
                  <a:pt x="35362" y="219313"/>
                </a:cubicBezTo>
                <a:cubicBezTo>
                  <a:pt x="39603" y="221903"/>
                  <a:pt x="44827" y="222171"/>
                  <a:pt x="49247" y="219938"/>
                </a:cubicBezTo>
                <a:lnTo>
                  <a:pt x="101084" y="193997"/>
                </a:lnTo>
                <a:lnTo>
                  <a:pt x="178460" y="219804"/>
                </a:lnTo>
                <a:cubicBezTo>
                  <a:pt x="176540" y="216947"/>
                  <a:pt x="174665" y="213955"/>
                  <a:pt x="172834" y="210919"/>
                </a:cubicBezTo>
                <a:cubicBezTo>
                  <a:pt x="167923" y="202749"/>
                  <a:pt x="163056" y="193372"/>
                  <a:pt x="159440" y="183326"/>
                </a:cubicBezTo>
                <a:lnTo>
                  <a:pt x="114255" y="168280"/>
                </a:lnTo>
                <a:lnTo>
                  <a:pt x="114255" y="41255"/>
                </a:lnTo>
                <a:lnTo>
                  <a:pt x="171405" y="60320"/>
                </a:lnTo>
                <a:lnTo>
                  <a:pt x="171405" y="104656"/>
                </a:lnTo>
                <a:cubicBezTo>
                  <a:pt x="185246" y="88672"/>
                  <a:pt x="205785" y="78581"/>
                  <a:pt x="228555" y="78581"/>
                </a:cubicBezTo>
                <a:cubicBezTo>
                  <a:pt x="238646" y="78581"/>
                  <a:pt x="248290" y="80546"/>
                  <a:pt x="257130" y="84162"/>
                </a:cubicBezTo>
                <a:lnTo>
                  <a:pt x="257175" y="21431"/>
                </a:lnTo>
                <a:close/>
                <a:moveTo>
                  <a:pt x="228600" y="100013"/>
                </a:moveTo>
                <a:cubicBezTo>
                  <a:pt x="198998" y="100013"/>
                  <a:pt x="175022" y="123587"/>
                  <a:pt x="175022" y="152653"/>
                </a:cubicBezTo>
                <a:cubicBezTo>
                  <a:pt x="175022" y="183416"/>
                  <a:pt x="203642" y="219804"/>
                  <a:pt x="219045" y="237173"/>
                </a:cubicBezTo>
                <a:cubicBezTo>
                  <a:pt x="224224" y="242977"/>
                  <a:pt x="233020" y="242977"/>
                  <a:pt x="238199" y="237173"/>
                </a:cubicBezTo>
                <a:cubicBezTo>
                  <a:pt x="253603" y="219804"/>
                  <a:pt x="282223" y="183416"/>
                  <a:pt x="282223" y="152653"/>
                </a:cubicBezTo>
                <a:cubicBezTo>
                  <a:pt x="282223" y="123587"/>
                  <a:pt x="258247" y="100013"/>
                  <a:pt x="228645" y="100013"/>
                </a:cubicBezTo>
                <a:close/>
                <a:moveTo>
                  <a:pt x="210741" y="153591"/>
                </a:moveTo>
                <a:cubicBezTo>
                  <a:pt x="210741" y="143734"/>
                  <a:pt x="218743" y="135731"/>
                  <a:pt x="228600" y="135731"/>
                </a:cubicBezTo>
                <a:cubicBezTo>
                  <a:pt x="238457" y="135731"/>
                  <a:pt x="246459" y="143734"/>
                  <a:pt x="246459" y="153591"/>
                </a:cubicBezTo>
                <a:cubicBezTo>
                  <a:pt x="246459" y="163447"/>
                  <a:pt x="238457" y="171450"/>
                  <a:pt x="228600" y="171450"/>
                </a:cubicBezTo>
                <a:cubicBezTo>
                  <a:pt x="218743" y="171450"/>
                  <a:pt x="210741" y="163447"/>
                  <a:pt x="210741" y="153591"/>
                </a:cubicBezTo>
                <a:close/>
              </a:path>
            </a:pathLst>
          </a:custGeom>
          <a:solidFill>
            <a:srgbClr val="C4A87C"/>
          </a:solidFill>
        </p:spPr>
      </p:sp>
      <p:sp>
        <p:nvSpPr>
          <p:cNvPr id="14" name="Text 12"/>
          <p:cNvSpPr/>
          <p:nvPr/>
        </p:nvSpPr>
        <p:spPr>
          <a:xfrm>
            <a:off x="1003102" y="3923606"/>
            <a:ext cx="895350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2A574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适用范围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603250" y="4325607"/>
            <a:ext cx="3581433" cy="201083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b="1" dirty="0">
                <a:solidFill>
                  <a:srgbClr val="1E2D2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本预案适用于喀什市全域重污染天气的应对处置工作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603250" y="4628224"/>
            <a:ext cx="4238625" cy="4953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1E2D2A">
                    <a:alpha val="70000"/>
                  </a:srgbClr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结合喀什市气候特征、大气污染成因、产业结构及应急管理工作实际制定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608542" y="5237924"/>
            <a:ext cx="4158192" cy="457200"/>
          </a:xfrm>
          <a:custGeom>
            <a:avLst/>
            <a:gdLst/>
            <a:ahLst/>
            <a:cxnLst/>
            <a:rect l="l" t="t" r="r" b="b"/>
            <a:pathLst>
              <a:path w="4158192" h="457200">
                <a:moveTo>
                  <a:pt x="0" y="0"/>
                </a:moveTo>
                <a:lnTo>
                  <a:pt x="4158192" y="0"/>
                </a:lnTo>
                <a:lnTo>
                  <a:pt x="4158192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C4A87C">
              <a:alpha val="10196"/>
            </a:srgbClr>
          </a:solidFill>
        </p:spPr>
      </p:sp>
      <p:sp>
        <p:nvSpPr>
          <p:cNvPr id="18" name="Shape 16"/>
          <p:cNvSpPr/>
          <p:nvPr/>
        </p:nvSpPr>
        <p:spPr>
          <a:xfrm>
            <a:off x="608542" y="5237924"/>
            <a:ext cx="10583" cy="457200"/>
          </a:xfrm>
          <a:custGeom>
            <a:avLst/>
            <a:gdLst/>
            <a:ahLst/>
            <a:cxnLst/>
            <a:rect l="l" t="t" r="r" b="b"/>
            <a:pathLst>
              <a:path w="10583" h="457200">
                <a:moveTo>
                  <a:pt x="0" y="0"/>
                </a:moveTo>
                <a:lnTo>
                  <a:pt x="10583" y="0"/>
                </a:lnTo>
                <a:lnTo>
                  <a:pt x="10583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C4A87C"/>
          </a:solidFill>
        </p:spPr>
      </p:sp>
      <p:sp>
        <p:nvSpPr>
          <p:cNvPr id="19" name="Shape 17"/>
          <p:cNvSpPr/>
          <p:nvPr/>
        </p:nvSpPr>
        <p:spPr>
          <a:xfrm>
            <a:off x="747150" y="5394524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cubicBezTo>
                  <a:pt x="80576" y="0"/>
                  <a:pt x="84594" y="2411"/>
                  <a:pt x="86678" y="6251"/>
                </a:cubicBezTo>
                <a:lnTo>
                  <a:pt x="150971" y="125313"/>
                </a:lnTo>
                <a:cubicBezTo>
                  <a:pt x="152966" y="129004"/>
                  <a:pt x="152876" y="133469"/>
                  <a:pt x="150733" y="137071"/>
                </a:cubicBezTo>
                <a:cubicBezTo>
                  <a:pt x="148590" y="140672"/>
                  <a:pt x="144691" y="142875"/>
                  <a:pt x="140494" y="142875"/>
                </a:cubicBezTo>
                <a:lnTo>
                  <a:pt x="11906" y="142875"/>
                </a:lnTo>
                <a:cubicBezTo>
                  <a:pt x="7709" y="142875"/>
                  <a:pt x="3840" y="140672"/>
                  <a:pt x="1667" y="137071"/>
                </a:cubicBezTo>
                <a:cubicBezTo>
                  <a:pt x="-506" y="133469"/>
                  <a:pt x="-566" y="129004"/>
                  <a:pt x="1429" y="125313"/>
                </a:cubicBezTo>
                <a:lnTo>
                  <a:pt x="65723" y="6251"/>
                </a:lnTo>
                <a:cubicBezTo>
                  <a:pt x="67806" y="2411"/>
                  <a:pt x="71824" y="0"/>
                  <a:pt x="76200" y="0"/>
                </a:cubicBezTo>
                <a:close/>
                <a:moveTo>
                  <a:pt x="76200" y="50006"/>
                </a:moveTo>
                <a:cubicBezTo>
                  <a:pt x="72241" y="50006"/>
                  <a:pt x="69056" y="53191"/>
                  <a:pt x="69056" y="57150"/>
                </a:cubicBezTo>
                <a:lnTo>
                  <a:pt x="69056" y="90488"/>
                </a:lnTo>
                <a:cubicBezTo>
                  <a:pt x="69056" y="94446"/>
                  <a:pt x="72241" y="97631"/>
                  <a:pt x="76200" y="97631"/>
                </a:cubicBezTo>
                <a:cubicBezTo>
                  <a:pt x="80159" y="97631"/>
                  <a:pt x="83344" y="94446"/>
                  <a:pt x="83344" y="90488"/>
                </a:cubicBezTo>
                <a:lnTo>
                  <a:pt x="83344" y="57150"/>
                </a:lnTo>
                <a:cubicBezTo>
                  <a:pt x="83344" y="53191"/>
                  <a:pt x="80159" y="50006"/>
                  <a:pt x="76200" y="50006"/>
                </a:cubicBezTo>
                <a:close/>
                <a:moveTo>
                  <a:pt x="84147" y="114300"/>
                </a:moveTo>
                <a:cubicBezTo>
                  <a:pt x="84328" y="111350"/>
                  <a:pt x="82857" y="108543"/>
                  <a:pt x="80328" y="107014"/>
                </a:cubicBezTo>
                <a:cubicBezTo>
                  <a:pt x="77799" y="105484"/>
                  <a:pt x="74630" y="105484"/>
                  <a:pt x="72102" y="107014"/>
                </a:cubicBezTo>
                <a:cubicBezTo>
                  <a:pt x="69573" y="108543"/>
                  <a:pt x="68102" y="111350"/>
                  <a:pt x="68282" y="114300"/>
                </a:cubicBezTo>
                <a:cubicBezTo>
                  <a:pt x="68102" y="117250"/>
                  <a:pt x="69573" y="120057"/>
                  <a:pt x="72102" y="121586"/>
                </a:cubicBezTo>
                <a:cubicBezTo>
                  <a:pt x="74630" y="123116"/>
                  <a:pt x="77799" y="123116"/>
                  <a:pt x="80328" y="121586"/>
                </a:cubicBezTo>
                <a:cubicBezTo>
                  <a:pt x="82857" y="120057"/>
                  <a:pt x="84328" y="117250"/>
                  <a:pt x="84147" y="114300"/>
                </a:cubicBezTo>
                <a:close/>
              </a:path>
            </a:pathLst>
          </a:custGeom>
          <a:solidFill>
            <a:srgbClr val="C4A87C"/>
          </a:solidFill>
        </p:spPr>
      </p:sp>
      <p:sp>
        <p:nvSpPr>
          <p:cNvPr id="20" name="Text 18"/>
          <p:cNvSpPr/>
          <p:nvPr/>
        </p:nvSpPr>
        <p:spPr>
          <a:xfrm>
            <a:off x="975750" y="5352190"/>
            <a:ext cx="375285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1E2D2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特殊情形：</a:t>
            </a:r>
            <a:r>
              <a:rPr lang="en-US" sz="1200" dirty="0">
                <a:solidFill>
                  <a:srgbClr val="1E2D2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沙尘天气引发的重度污染不适用本预案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5181534" y="1333170"/>
            <a:ext cx="6629400" cy="4552950"/>
          </a:xfrm>
          <a:custGeom>
            <a:avLst/>
            <a:gdLst/>
            <a:ahLst/>
            <a:cxnLst/>
            <a:rect l="l" t="t" r="r" b="b"/>
            <a:pathLst>
              <a:path w="6629400" h="4552950">
                <a:moveTo>
                  <a:pt x="0" y="0"/>
                </a:moveTo>
                <a:lnTo>
                  <a:pt x="6629400" y="0"/>
                </a:lnTo>
                <a:lnTo>
                  <a:pt x="6629400" y="4552950"/>
                </a:lnTo>
                <a:lnTo>
                  <a:pt x="0" y="45529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</p:sp>
      <p:sp>
        <p:nvSpPr>
          <p:cNvPr id="22" name="Shape 20"/>
          <p:cNvSpPr/>
          <p:nvPr/>
        </p:nvSpPr>
        <p:spPr>
          <a:xfrm>
            <a:off x="5448168" y="1571130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142875" y="78860"/>
                </a:moveTo>
                <a:lnTo>
                  <a:pt x="142875" y="251482"/>
                </a:lnTo>
                <a:lnTo>
                  <a:pt x="143154" y="251371"/>
                </a:lnTo>
                <a:cubicBezTo>
                  <a:pt x="173627" y="238702"/>
                  <a:pt x="206332" y="232172"/>
                  <a:pt x="239316" y="232172"/>
                </a:cubicBezTo>
                <a:lnTo>
                  <a:pt x="250031" y="232172"/>
                </a:lnTo>
                <a:lnTo>
                  <a:pt x="250031" y="53578"/>
                </a:lnTo>
                <a:lnTo>
                  <a:pt x="239316" y="53578"/>
                </a:lnTo>
                <a:cubicBezTo>
                  <a:pt x="215764" y="53578"/>
                  <a:pt x="192379" y="58266"/>
                  <a:pt x="170613" y="67308"/>
                </a:cubicBezTo>
                <a:cubicBezTo>
                  <a:pt x="161237" y="71214"/>
                  <a:pt x="151972" y="75065"/>
                  <a:pt x="142875" y="78860"/>
                </a:cubicBezTo>
                <a:close/>
                <a:moveTo>
                  <a:pt x="128867" y="34323"/>
                </a:moveTo>
                <a:lnTo>
                  <a:pt x="142875" y="40184"/>
                </a:lnTo>
                <a:lnTo>
                  <a:pt x="156883" y="34323"/>
                </a:lnTo>
                <a:cubicBezTo>
                  <a:pt x="183003" y="23440"/>
                  <a:pt x="211020" y="17859"/>
                  <a:pt x="239316" y="17859"/>
                </a:cubicBezTo>
                <a:lnTo>
                  <a:pt x="258961" y="17859"/>
                </a:lnTo>
                <a:cubicBezTo>
                  <a:pt x="273751" y="17859"/>
                  <a:pt x="285750" y="29859"/>
                  <a:pt x="285750" y="44648"/>
                </a:cubicBezTo>
                <a:lnTo>
                  <a:pt x="285750" y="241102"/>
                </a:lnTo>
                <a:cubicBezTo>
                  <a:pt x="285750" y="255891"/>
                  <a:pt x="273751" y="267891"/>
                  <a:pt x="258961" y="267891"/>
                </a:cubicBezTo>
                <a:lnTo>
                  <a:pt x="239316" y="267891"/>
                </a:lnTo>
                <a:cubicBezTo>
                  <a:pt x="211020" y="267891"/>
                  <a:pt x="183003" y="273472"/>
                  <a:pt x="156883" y="284355"/>
                </a:cubicBezTo>
                <a:lnTo>
                  <a:pt x="149740" y="287313"/>
                </a:lnTo>
                <a:cubicBezTo>
                  <a:pt x="145331" y="289154"/>
                  <a:pt x="140419" y="289154"/>
                  <a:pt x="136010" y="287313"/>
                </a:cubicBezTo>
                <a:lnTo>
                  <a:pt x="128867" y="284355"/>
                </a:lnTo>
                <a:cubicBezTo>
                  <a:pt x="102747" y="273472"/>
                  <a:pt x="74730" y="267891"/>
                  <a:pt x="46434" y="267891"/>
                </a:cubicBezTo>
                <a:lnTo>
                  <a:pt x="26789" y="267891"/>
                </a:lnTo>
                <a:cubicBezTo>
                  <a:pt x="11999" y="267891"/>
                  <a:pt x="0" y="255891"/>
                  <a:pt x="0" y="241102"/>
                </a:cubicBezTo>
                <a:lnTo>
                  <a:pt x="0" y="44648"/>
                </a:lnTo>
                <a:cubicBezTo>
                  <a:pt x="0" y="29859"/>
                  <a:pt x="11999" y="17859"/>
                  <a:pt x="26789" y="17859"/>
                </a:cubicBezTo>
                <a:lnTo>
                  <a:pt x="46434" y="17859"/>
                </a:lnTo>
                <a:cubicBezTo>
                  <a:pt x="74730" y="17859"/>
                  <a:pt x="102747" y="23440"/>
                  <a:pt x="128867" y="34323"/>
                </a:cubicBezTo>
                <a:close/>
              </a:path>
            </a:pathLst>
          </a:custGeom>
          <a:solidFill>
            <a:srgbClr val="2A574A"/>
          </a:solidFill>
        </p:spPr>
      </p:sp>
      <p:sp>
        <p:nvSpPr>
          <p:cNvPr id="23" name="Text 21"/>
          <p:cNvSpPr/>
          <p:nvPr/>
        </p:nvSpPr>
        <p:spPr>
          <a:xfrm>
            <a:off x="5881522" y="1561704"/>
            <a:ext cx="108585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2A574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政策依据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5410068" y="2056805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0"/>
                </a:moveTo>
                <a:lnTo>
                  <a:pt x="304800" y="0"/>
                </a:lnTo>
                <a:lnTo>
                  <a:pt x="30480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2A574A"/>
          </a:solidFill>
        </p:spPr>
      </p:sp>
      <p:sp>
        <p:nvSpPr>
          <p:cNvPr id="25" name="Text 23"/>
          <p:cNvSpPr/>
          <p:nvPr/>
        </p:nvSpPr>
        <p:spPr>
          <a:xfrm>
            <a:off x="5376731" y="2056805"/>
            <a:ext cx="371475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b="1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1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5790902" y="2075822"/>
            <a:ext cx="809625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2A574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国家法律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5791068" y="2437640"/>
            <a:ext cx="586740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E2D2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• 《中华人民共和国环境保护法》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5791068" y="2704372"/>
            <a:ext cx="586740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E2D2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• 《中华人民共和国大气污染防治法》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5410068" y="308537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0"/>
                </a:moveTo>
                <a:lnTo>
                  <a:pt x="304800" y="0"/>
                </a:lnTo>
                <a:lnTo>
                  <a:pt x="30480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5A7D6F"/>
          </a:solidFill>
        </p:spPr>
      </p:sp>
      <p:sp>
        <p:nvSpPr>
          <p:cNvPr id="30" name="Text 28"/>
          <p:cNvSpPr/>
          <p:nvPr/>
        </p:nvSpPr>
        <p:spPr>
          <a:xfrm>
            <a:off x="5376731" y="3085373"/>
            <a:ext cx="371475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b="1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2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5790902" y="3104390"/>
            <a:ext cx="809625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2A574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国家政策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5791068" y="3466207"/>
            <a:ext cx="586740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E2D2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• 《关于进一步优化重污染天气应对机制的指导意见》（环大气〔2024〕6号）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5410068" y="3847207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0"/>
                </a:moveTo>
                <a:lnTo>
                  <a:pt x="304800" y="0"/>
                </a:lnTo>
                <a:lnTo>
                  <a:pt x="30480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C4A87C"/>
          </a:solidFill>
        </p:spPr>
      </p:sp>
      <p:sp>
        <p:nvSpPr>
          <p:cNvPr id="34" name="Text 32"/>
          <p:cNvSpPr/>
          <p:nvPr/>
        </p:nvSpPr>
        <p:spPr>
          <a:xfrm>
            <a:off x="5376731" y="3847207"/>
            <a:ext cx="371475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b="1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3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5790902" y="3866224"/>
            <a:ext cx="809625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2A574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地方依据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5791068" y="4228042"/>
            <a:ext cx="586740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E2D2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• 自治区及喀什地区相关法律法规、政策文件</a:t>
            </a:r>
            <a:endParaRPr lang="en-US" sz="1600" dirty="0"/>
          </a:p>
        </p:txBody>
      </p:sp>
      <p:sp>
        <p:nvSpPr>
          <p:cNvPr id="37" name="Shape 35"/>
          <p:cNvSpPr/>
          <p:nvPr/>
        </p:nvSpPr>
        <p:spPr>
          <a:xfrm>
            <a:off x="5410068" y="4652532"/>
            <a:ext cx="6172200" cy="10583"/>
          </a:xfrm>
          <a:custGeom>
            <a:avLst/>
            <a:gdLst/>
            <a:ahLst/>
            <a:cxnLst/>
            <a:rect l="l" t="t" r="r" b="b"/>
            <a:pathLst>
              <a:path w="6172200" h="10583">
                <a:moveTo>
                  <a:pt x="0" y="0"/>
                </a:moveTo>
                <a:lnTo>
                  <a:pt x="6172200" y="0"/>
                </a:lnTo>
                <a:lnTo>
                  <a:pt x="6172200" y="10583"/>
                </a:lnTo>
                <a:lnTo>
                  <a:pt x="0" y="10583"/>
                </a:lnTo>
                <a:lnTo>
                  <a:pt x="0" y="0"/>
                </a:lnTo>
                <a:close/>
              </a:path>
            </a:pathLst>
          </a:custGeom>
          <a:solidFill>
            <a:srgbClr val="2A574A">
              <a:alpha val="20000"/>
            </a:srgbClr>
          </a:solidFill>
        </p:spPr>
      </p:sp>
      <p:sp>
        <p:nvSpPr>
          <p:cNvPr id="38" name="Shape 36"/>
          <p:cNvSpPr/>
          <p:nvPr/>
        </p:nvSpPr>
        <p:spPr>
          <a:xfrm>
            <a:off x="5405306" y="4848160"/>
            <a:ext cx="171450" cy="228600"/>
          </a:xfrm>
          <a:custGeom>
            <a:avLst/>
            <a:gdLst/>
            <a:ahLst/>
            <a:cxnLst/>
            <a:rect l="l" t="t" r="r" b="b"/>
            <a:pathLst>
              <a:path w="171450" h="228600">
                <a:moveTo>
                  <a:pt x="130775" y="171450"/>
                </a:moveTo>
                <a:cubicBezTo>
                  <a:pt x="134035" y="161493"/>
                  <a:pt x="140553" y="152474"/>
                  <a:pt x="147920" y="144706"/>
                </a:cubicBezTo>
                <a:cubicBezTo>
                  <a:pt x="162520" y="129347"/>
                  <a:pt x="171450" y="108585"/>
                  <a:pt x="171450" y="85725"/>
                </a:cubicBezTo>
                <a:cubicBezTo>
                  <a:pt x="171450" y="38398"/>
                  <a:pt x="133052" y="0"/>
                  <a:pt x="85725" y="0"/>
                </a:cubicBezTo>
                <a:cubicBezTo>
                  <a:pt x="38398" y="0"/>
                  <a:pt x="0" y="38398"/>
                  <a:pt x="0" y="85725"/>
                </a:cubicBezTo>
                <a:cubicBezTo>
                  <a:pt x="0" y="108585"/>
                  <a:pt x="8930" y="129347"/>
                  <a:pt x="23530" y="144706"/>
                </a:cubicBezTo>
                <a:cubicBezTo>
                  <a:pt x="30897" y="152474"/>
                  <a:pt x="37460" y="161493"/>
                  <a:pt x="40675" y="171450"/>
                </a:cubicBezTo>
                <a:lnTo>
                  <a:pt x="130731" y="171450"/>
                </a:lnTo>
                <a:close/>
                <a:moveTo>
                  <a:pt x="128588" y="192881"/>
                </a:moveTo>
                <a:lnTo>
                  <a:pt x="42863" y="192881"/>
                </a:lnTo>
                <a:lnTo>
                  <a:pt x="42863" y="200025"/>
                </a:lnTo>
                <a:cubicBezTo>
                  <a:pt x="42863" y="219760"/>
                  <a:pt x="58847" y="235744"/>
                  <a:pt x="78581" y="235744"/>
                </a:cubicBezTo>
                <a:lnTo>
                  <a:pt x="92869" y="235744"/>
                </a:lnTo>
                <a:cubicBezTo>
                  <a:pt x="112603" y="235744"/>
                  <a:pt x="128588" y="219760"/>
                  <a:pt x="128588" y="200025"/>
                </a:cubicBezTo>
                <a:lnTo>
                  <a:pt x="128588" y="192881"/>
                </a:lnTo>
                <a:close/>
                <a:moveTo>
                  <a:pt x="82153" y="50006"/>
                </a:moveTo>
                <a:cubicBezTo>
                  <a:pt x="64383" y="50006"/>
                  <a:pt x="50006" y="64383"/>
                  <a:pt x="50006" y="82153"/>
                </a:cubicBezTo>
                <a:cubicBezTo>
                  <a:pt x="50006" y="88091"/>
                  <a:pt x="45229" y="92869"/>
                  <a:pt x="39291" y="92869"/>
                </a:cubicBezTo>
                <a:cubicBezTo>
                  <a:pt x="33352" y="92869"/>
                  <a:pt x="28575" y="88091"/>
                  <a:pt x="28575" y="82153"/>
                </a:cubicBezTo>
                <a:cubicBezTo>
                  <a:pt x="28575" y="52551"/>
                  <a:pt x="52551" y="28575"/>
                  <a:pt x="82153" y="28575"/>
                </a:cubicBezTo>
                <a:cubicBezTo>
                  <a:pt x="88091" y="28575"/>
                  <a:pt x="92869" y="33352"/>
                  <a:pt x="92869" y="39291"/>
                </a:cubicBezTo>
                <a:cubicBezTo>
                  <a:pt x="92869" y="45229"/>
                  <a:pt x="88091" y="50006"/>
                  <a:pt x="82153" y="50006"/>
                </a:cubicBezTo>
                <a:close/>
              </a:path>
            </a:pathLst>
          </a:custGeom>
          <a:solidFill>
            <a:srgbClr val="C4A87C"/>
          </a:solidFill>
        </p:spPr>
      </p:sp>
      <p:sp>
        <p:nvSpPr>
          <p:cNvPr id="39" name="Text 37"/>
          <p:cNvSpPr/>
          <p:nvPr/>
        </p:nvSpPr>
        <p:spPr>
          <a:xfrm>
            <a:off x="5683746" y="4810125"/>
            <a:ext cx="5981700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2A574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核心理念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5683746" y="5152927"/>
            <a:ext cx="5972175" cy="4953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1E2D2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本预案紧扣</a:t>
            </a:r>
            <a:r>
              <a:rPr lang="en-US" sz="1200" dirty="0">
                <a:solidFill>
                  <a:srgbClr val="2A574A"/>
                </a:solidFill>
                <a:highlight>
                  <a:srgbClr val="C4A87C">
                    <a:alpha val="20000"/>
                  </a:srgbClr>
                </a:highlight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 精准治污、科学治污、依法治污 </a:t>
            </a:r>
            <a:r>
              <a:rPr lang="en-US" sz="1200" dirty="0">
                <a:solidFill>
                  <a:srgbClr val="1E2D2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三大理念，构建系统完备、权责清晰、运转高效的应急管理体系，确保重污染天气应对工作有法可依、有章可循。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7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381000" y="647402"/>
            <a:ext cx="11658600" cy="457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2A574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预案体系架构：七大核心板块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81000" y="1180705"/>
            <a:ext cx="11515725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1E2D2A">
                    <a:alpha val="70000"/>
                  </a:srgbClr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本预案紧扣重污染天气应急全流程工作，核心内容清晰完备、权责分明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81000" y="1637937"/>
            <a:ext cx="2743200" cy="1695450"/>
          </a:xfrm>
          <a:custGeom>
            <a:avLst/>
            <a:gdLst/>
            <a:ahLst/>
            <a:cxnLst/>
            <a:rect l="l" t="t" r="r" b="b"/>
            <a:pathLst>
              <a:path w="2743200" h="1695450">
                <a:moveTo>
                  <a:pt x="0" y="0"/>
                </a:moveTo>
                <a:lnTo>
                  <a:pt x="2743200" y="0"/>
                </a:lnTo>
                <a:lnTo>
                  <a:pt x="2743200" y="1695450"/>
                </a:lnTo>
                <a:lnTo>
                  <a:pt x="0" y="1695450"/>
                </a:lnTo>
                <a:lnTo>
                  <a:pt x="0" y="0"/>
                </a:lnTo>
                <a:close/>
              </a:path>
            </a:pathLst>
          </a:custGeom>
          <a:solidFill>
            <a:srgbClr val="2A574A"/>
          </a:solidFill>
        </p:spPr>
      </p:sp>
      <p:sp>
        <p:nvSpPr>
          <p:cNvPr id="6" name="Shape 4"/>
          <p:cNvSpPr/>
          <p:nvPr/>
        </p:nvSpPr>
        <p:spPr>
          <a:xfrm>
            <a:off x="571500" y="1828437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0"/>
                </a:moveTo>
                <a:lnTo>
                  <a:pt x="457200" y="0"/>
                </a:lnTo>
                <a:lnTo>
                  <a:pt x="4572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</p:spPr>
      </p:sp>
      <p:sp>
        <p:nvSpPr>
          <p:cNvPr id="7" name="Text 5"/>
          <p:cNvSpPr/>
          <p:nvPr/>
        </p:nvSpPr>
        <p:spPr>
          <a:xfrm>
            <a:off x="514350" y="1828437"/>
            <a:ext cx="571500" cy="457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1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1142835" y="1923687"/>
            <a:ext cx="495300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总则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571500" y="2399772"/>
            <a:ext cx="2438400" cy="7429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明确编制目的、依据、适用范围、工作原则及预案体系，划定全域适用边界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3276534" y="1637937"/>
            <a:ext cx="2743200" cy="1695450"/>
          </a:xfrm>
          <a:custGeom>
            <a:avLst/>
            <a:gdLst/>
            <a:ahLst/>
            <a:cxnLst/>
            <a:rect l="l" t="t" r="r" b="b"/>
            <a:pathLst>
              <a:path w="2743200" h="1695450">
                <a:moveTo>
                  <a:pt x="0" y="0"/>
                </a:moveTo>
                <a:lnTo>
                  <a:pt x="2743200" y="0"/>
                </a:lnTo>
                <a:lnTo>
                  <a:pt x="2743200" y="1695450"/>
                </a:lnTo>
                <a:lnTo>
                  <a:pt x="0" y="1695450"/>
                </a:lnTo>
                <a:lnTo>
                  <a:pt x="0" y="0"/>
                </a:lnTo>
                <a:close/>
              </a:path>
            </a:pathLst>
          </a:custGeom>
          <a:solidFill>
            <a:srgbClr val="5A7D6F"/>
          </a:solidFill>
        </p:spPr>
      </p:sp>
      <p:sp>
        <p:nvSpPr>
          <p:cNvPr id="11" name="Shape 9"/>
          <p:cNvSpPr/>
          <p:nvPr/>
        </p:nvSpPr>
        <p:spPr>
          <a:xfrm>
            <a:off x="3467034" y="1828437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0"/>
                </a:moveTo>
                <a:lnTo>
                  <a:pt x="457200" y="0"/>
                </a:lnTo>
                <a:lnTo>
                  <a:pt x="4572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</p:spPr>
      </p:sp>
      <p:sp>
        <p:nvSpPr>
          <p:cNvPr id="12" name="Text 10"/>
          <p:cNvSpPr/>
          <p:nvPr/>
        </p:nvSpPr>
        <p:spPr>
          <a:xfrm>
            <a:off x="3409884" y="1828437"/>
            <a:ext cx="571500" cy="457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2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4038369" y="1923687"/>
            <a:ext cx="1304925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组织指挥体系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3467034" y="2399772"/>
            <a:ext cx="2438400" cy="7429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搭建"市级应急指挥部+办公室+成员单位"三级架构，明确18个部门职责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6172068" y="1637937"/>
            <a:ext cx="2743200" cy="1695450"/>
          </a:xfrm>
          <a:custGeom>
            <a:avLst/>
            <a:gdLst/>
            <a:ahLst/>
            <a:cxnLst/>
            <a:rect l="l" t="t" r="r" b="b"/>
            <a:pathLst>
              <a:path w="2743200" h="1695450">
                <a:moveTo>
                  <a:pt x="0" y="0"/>
                </a:moveTo>
                <a:lnTo>
                  <a:pt x="2743200" y="0"/>
                </a:lnTo>
                <a:lnTo>
                  <a:pt x="2743200" y="1695450"/>
                </a:lnTo>
                <a:lnTo>
                  <a:pt x="0" y="1695450"/>
                </a:lnTo>
                <a:lnTo>
                  <a:pt x="0" y="0"/>
                </a:lnTo>
                <a:close/>
              </a:path>
            </a:pathLst>
          </a:custGeom>
          <a:solidFill>
            <a:srgbClr val="2A574A"/>
          </a:solidFill>
        </p:spPr>
      </p:sp>
      <p:sp>
        <p:nvSpPr>
          <p:cNvPr id="16" name="Shape 14"/>
          <p:cNvSpPr/>
          <p:nvPr/>
        </p:nvSpPr>
        <p:spPr>
          <a:xfrm>
            <a:off x="6362568" y="1828437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0"/>
                </a:moveTo>
                <a:lnTo>
                  <a:pt x="457200" y="0"/>
                </a:lnTo>
                <a:lnTo>
                  <a:pt x="4572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</p:spPr>
      </p:sp>
      <p:sp>
        <p:nvSpPr>
          <p:cNvPr id="17" name="Text 15"/>
          <p:cNvSpPr/>
          <p:nvPr/>
        </p:nvSpPr>
        <p:spPr>
          <a:xfrm>
            <a:off x="6305418" y="1828437"/>
            <a:ext cx="571500" cy="457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3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6933903" y="1923687"/>
            <a:ext cx="1504950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监测会商与预警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6362568" y="2399772"/>
            <a:ext cx="2438400" cy="4953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建立信息共享、联合会商机制，规范监测、研判、预警流程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9067602" y="1637937"/>
            <a:ext cx="2743200" cy="1695450"/>
          </a:xfrm>
          <a:custGeom>
            <a:avLst/>
            <a:gdLst/>
            <a:ahLst/>
            <a:cxnLst/>
            <a:rect l="l" t="t" r="r" b="b"/>
            <a:pathLst>
              <a:path w="2743200" h="1695450">
                <a:moveTo>
                  <a:pt x="0" y="0"/>
                </a:moveTo>
                <a:lnTo>
                  <a:pt x="2743200" y="0"/>
                </a:lnTo>
                <a:lnTo>
                  <a:pt x="2743200" y="1695450"/>
                </a:lnTo>
                <a:lnTo>
                  <a:pt x="0" y="1695450"/>
                </a:lnTo>
                <a:lnTo>
                  <a:pt x="0" y="0"/>
                </a:lnTo>
                <a:close/>
              </a:path>
            </a:pathLst>
          </a:custGeom>
          <a:solidFill>
            <a:srgbClr val="5A7D6F"/>
          </a:solidFill>
        </p:spPr>
      </p:sp>
      <p:sp>
        <p:nvSpPr>
          <p:cNvPr id="21" name="Shape 19"/>
          <p:cNvSpPr/>
          <p:nvPr/>
        </p:nvSpPr>
        <p:spPr>
          <a:xfrm>
            <a:off x="9258102" y="1828437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0"/>
                </a:moveTo>
                <a:lnTo>
                  <a:pt x="457200" y="0"/>
                </a:lnTo>
                <a:lnTo>
                  <a:pt x="4572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</p:spPr>
      </p:sp>
      <p:sp>
        <p:nvSpPr>
          <p:cNvPr id="22" name="Text 20"/>
          <p:cNvSpPr/>
          <p:nvPr/>
        </p:nvSpPr>
        <p:spPr>
          <a:xfrm>
            <a:off x="9200952" y="1828437"/>
            <a:ext cx="571500" cy="457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4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9829437" y="1923687"/>
            <a:ext cx="895350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应急响应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9258102" y="2399772"/>
            <a:ext cx="2438400" cy="4953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实行"预警等级对应响应等级"机制，细化三类响应措施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381000" y="3539795"/>
            <a:ext cx="3705225" cy="1463675"/>
          </a:xfrm>
          <a:custGeom>
            <a:avLst/>
            <a:gdLst/>
            <a:ahLst/>
            <a:cxnLst/>
            <a:rect l="l" t="t" r="r" b="b"/>
            <a:pathLst>
              <a:path w="3705225" h="1463675">
                <a:moveTo>
                  <a:pt x="0" y="0"/>
                </a:moveTo>
                <a:lnTo>
                  <a:pt x="3705225" y="0"/>
                </a:lnTo>
                <a:lnTo>
                  <a:pt x="3705225" y="1463675"/>
                </a:lnTo>
                <a:lnTo>
                  <a:pt x="0" y="14636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</p:sp>
      <p:sp>
        <p:nvSpPr>
          <p:cNvPr id="26" name="Shape 24"/>
          <p:cNvSpPr/>
          <p:nvPr/>
        </p:nvSpPr>
        <p:spPr>
          <a:xfrm>
            <a:off x="381000" y="3539795"/>
            <a:ext cx="3705225" cy="31750"/>
          </a:xfrm>
          <a:custGeom>
            <a:avLst/>
            <a:gdLst/>
            <a:ahLst/>
            <a:cxnLst/>
            <a:rect l="l" t="t" r="r" b="b"/>
            <a:pathLst>
              <a:path w="3705225" h="31750">
                <a:moveTo>
                  <a:pt x="0" y="0"/>
                </a:moveTo>
                <a:lnTo>
                  <a:pt x="3705225" y="0"/>
                </a:lnTo>
                <a:lnTo>
                  <a:pt x="3705225" y="31750"/>
                </a:lnTo>
                <a:lnTo>
                  <a:pt x="0" y="31750"/>
                </a:lnTo>
                <a:lnTo>
                  <a:pt x="0" y="0"/>
                </a:lnTo>
                <a:close/>
              </a:path>
            </a:pathLst>
          </a:custGeom>
          <a:solidFill>
            <a:srgbClr val="2A574A"/>
          </a:solidFill>
        </p:spPr>
      </p:sp>
      <p:sp>
        <p:nvSpPr>
          <p:cNvPr id="27" name="Shape 25"/>
          <p:cNvSpPr/>
          <p:nvPr/>
        </p:nvSpPr>
        <p:spPr>
          <a:xfrm>
            <a:off x="571500" y="3746169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0"/>
                </a:moveTo>
                <a:lnTo>
                  <a:pt x="457200" y="0"/>
                </a:lnTo>
                <a:lnTo>
                  <a:pt x="4572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2A574A"/>
          </a:solidFill>
        </p:spPr>
      </p:sp>
      <p:sp>
        <p:nvSpPr>
          <p:cNvPr id="28" name="Text 26"/>
          <p:cNvSpPr/>
          <p:nvPr/>
        </p:nvSpPr>
        <p:spPr>
          <a:xfrm>
            <a:off x="514350" y="3746169"/>
            <a:ext cx="571500" cy="457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5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1142835" y="3841419"/>
            <a:ext cx="895350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2A574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总结评估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571500" y="4317504"/>
            <a:ext cx="3400425" cy="4953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1E2D2A">
                    <a:alpha val="80000"/>
                  </a:srgbClr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响应终止后24小时内上报处置情况，开展复盘评估，形成闭环管理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4241767" y="3539795"/>
            <a:ext cx="3705225" cy="1463675"/>
          </a:xfrm>
          <a:custGeom>
            <a:avLst/>
            <a:gdLst/>
            <a:ahLst/>
            <a:cxnLst/>
            <a:rect l="l" t="t" r="r" b="b"/>
            <a:pathLst>
              <a:path w="3705225" h="1463675">
                <a:moveTo>
                  <a:pt x="0" y="0"/>
                </a:moveTo>
                <a:lnTo>
                  <a:pt x="3705225" y="0"/>
                </a:lnTo>
                <a:lnTo>
                  <a:pt x="3705225" y="1463675"/>
                </a:lnTo>
                <a:lnTo>
                  <a:pt x="0" y="14636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</p:sp>
      <p:sp>
        <p:nvSpPr>
          <p:cNvPr id="32" name="Shape 30"/>
          <p:cNvSpPr/>
          <p:nvPr/>
        </p:nvSpPr>
        <p:spPr>
          <a:xfrm>
            <a:off x="4241767" y="3539795"/>
            <a:ext cx="3705225" cy="31750"/>
          </a:xfrm>
          <a:custGeom>
            <a:avLst/>
            <a:gdLst/>
            <a:ahLst/>
            <a:cxnLst/>
            <a:rect l="l" t="t" r="r" b="b"/>
            <a:pathLst>
              <a:path w="3705225" h="31750">
                <a:moveTo>
                  <a:pt x="0" y="0"/>
                </a:moveTo>
                <a:lnTo>
                  <a:pt x="3705225" y="0"/>
                </a:lnTo>
                <a:lnTo>
                  <a:pt x="3705225" y="31750"/>
                </a:lnTo>
                <a:lnTo>
                  <a:pt x="0" y="31750"/>
                </a:lnTo>
                <a:lnTo>
                  <a:pt x="0" y="0"/>
                </a:lnTo>
                <a:close/>
              </a:path>
            </a:pathLst>
          </a:custGeom>
          <a:solidFill>
            <a:srgbClr val="5A7D6F"/>
          </a:solidFill>
        </p:spPr>
      </p:sp>
      <p:sp>
        <p:nvSpPr>
          <p:cNvPr id="33" name="Shape 31"/>
          <p:cNvSpPr/>
          <p:nvPr/>
        </p:nvSpPr>
        <p:spPr>
          <a:xfrm>
            <a:off x="4432267" y="3746169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0"/>
                </a:moveTo>
                <a:lnTo>
                  <a:pt x="457200" y="0"/>
                </a:lnTo>
                <a:lnTo>
                  <a:pt x="4572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5A7D6F"/>
          </a:solidFill>
        </p:spPr>
      </p:sp>
      <p:sp>
        <p:nvSpPr>
          <p:cNvPr id="34" name="Text 32"/>
          <p:cNvSpPr/>
          <p:nvPr/>
        </p:nvSpPr>
        <p:spPr>
          <a:xfrm>
            <a:off x="4375117" y="3746169"/>
            <a:ext cx="571500" cy="457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6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5003602" y="3841419"/>
            <a:ext cx="895350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2A574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应急保障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4432267" y="4317504"/>
            <a:ext cx="3400425" cy="4953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1E2D2A">
                    <a:alpha val="80000"/>
                  </a:srgbClr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统筹组织、经费、物资、科技、通信五大保障，夯实应急工作基础</a:t>
            </a:r>
            <a:endParaRPr lang="en-US" sz="1600" dirty="0"/>
          </a:p>
        </p:txBody>
      </p:sp>
      <p:sp>
        <p:nvSpPr>
          <p:cNvPr id="37" name="Shape 35"/>
          <p:cNvSpPr/>
          <p:nvPr/>
        </p:nvSpPr>
        <p:spPr>
          <a:xfrm>
            <a:off x="8102535" y="3539795"/>
            <a:ext cx="3705225" cy="1463675"/>
          </a:xfrm>
          <a:custGeom>
            <a:avLst/>
            <a:gdLst/>
            <a:ahLst/>
            <a:cxnLst/>
            <a:rect l="l" t="t" r="r" b="b"/>
            <a:pathLst>
              <a:path w="3705225" h="1463675">
                <a:moveTo>
                  <a:pt x="0" y="0"/>
                </a:moveTo>
                <a:lnTo>
                  <a:pt x="3705225" y="0"/>
                </a:lnTo>
                <a:lnTo>
                  <a:pt x="3705225" y="1463675"/>
                </a:lnTo>
                <a:lnTo>
                  <a:pt x="0" y="14636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</p:sp>
      <p:sp>
        <p:nvSpPr>
          <p:cNvPr id="38" name="Shape 36"/>
          <p:cNvSpPr/>
          <p:nvPr/>
        </p:nvSpPr>
        <p:spPr>
          <a:xfrm>
            <a:off x="8102535" y="3539795"/>
            <a:ext cx="3705225" cy="31750"/>
          </a:xfrm>
          <a:custGeom>
            <a:avLst/>
            <a:gdLst/>
            <a:ahLst/>
            <a:cxnLst/>
            <a:rect l="l" t="t" r="r" b="b"/>
            <a:pathLst>
              <a:path w="3705225" h="31750">
                <a:moveTo>
                  <a:pt x="0" y="0"/>
                </a:moveTo>
                <a:lnTo>
                  <a:pt x="3705225" y="0"/>
                </a:lnTo>
                <a:lnTo>
                  <a:pt x="3705225" y="31750"/>
                </a:lnTo>
                <a:lnTo>
                  <a:pt x="0" y="31750"/>
                </a:lnTo>
                <a:lnTo>
                  <a:pt x="0" y="0"/>
                </a:lnTo>
                <a:close/>
              </a:path>
            </a:pathLst>
          </a:custGeom>
          <a:solidFill>
            <a:srgbClr val="C4A87C"/>
          </a:solidFill>
        </p:spPr>
      </p:sp>
      <p:sp>
        <p:nvSpPr>
          <p:cNvPr id="39" name="Shape 37"/>
          <p:cNvSpPr/>
          <p:nvPr/>
        </p:nvSpPr>
        <p:spPr>
          <a:xfrm>
            <a:off x="8293035" y="3746169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0"/>
                </a:moveTo>
                <a:lnTo>
                  <a:pt x="457200" y="0"/>
                </a:lnTo>
                <a:lnTo>
                  <a:pt x="4572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C4A87C"/>
          </a:solidFill>
        </p:spPr>
      </p:sp>
      <p:sp>
        <p:nvSpPr>
          <p:cNvPr id="40" name="Text 38"/>
          <p:cNvSpPr/>
          <p:nvPr/>
        </p:nvSpPr>
        <p:spPr>
          <a:xfrm>
            <a:off x="8235885" y="3746169"/>
            <a:ext cx="571500" cy="457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7</a:t>
            </a:r>
            <a:endParaRPr lang="en-US" sz="1600" dirty="0"/>
          </a:p>
        </p:txBody>
      </p:sp>
      <p:sp>
        <p:nvSpPr>
          <p:cNvPr id="41" name="Text 39"/>
          <p:cNvSpPr/>
          <p:nvPr/>
        </p:nvSpPr>
        <p:spPr>
          <a:xfrm>
            <a:off x="8864369" y="3841419"/>
            <a:ext cx="1504950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2A574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监督问责与附则</a:t>
            </a:r>
            <a:endParaRPr lang="en-US" sz="1600" dirty="0"/>
          </a:p>
        </p:txBody>
      </p:sp>
      <p:sp>
        <p:nvSpPr>
          <p:cNvPr id="42" name="Text 40"/>
          <p:cNvSpPr/>
          <p:nvPr/>
        </p:nvSpPr>
        <p:spPr>
          <a:xfrm>
            <a:off x="8293035" y="4317504"/>
            <a:ext cx="3400425" cy="4953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1E2D2A">
                    <a:alpha val="80000"/>
                  </a:srgbClr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压实各方责任，明确失职追责、有功奖励机制，规范预案管理</a:t>
            </a:r>
            <a:endParaRPr lang="en-US" sz="1600" dirty="0"/>
          </a:p>
        </p:txBody>
      </p:sp>
      <p:sp>
        <p:nvSpPr>
          <p:cNvPr id="43" name="Shape 41"/>
          <p:cNvSpPr/>
          <p:nvPr/>
        </p:nvSpPr>
        <p:spPr>
          <a:xfrm>
            <a:off x="396875" y="5193936"/>
            <a:ext cx="11417300" cy="1009650"/>
          </a:xfrm>
          <a:custGeom>
            <a:avLst/>
            <a:gdLst/>
            <a:ahLst/>
            <a:cxnLst/>
            <a:rect l="l" t="t" r="r" b="b"/>
            <a:pathLst>
              <a:path w="11417300" h="1009650">
                <a:moveTo>
                  <a:pt x="0" y="0"/>
                </a:moveTo>
                <a:lnTo>
                  <a:pt x="11417300" y="0"/>
                </a:lnTo>
                <a:lnTo>
                  <a:pt x="11417300" y="1009650"/>
                </a:lnTo>
                <a:lnTo>
                  <a:pt x="0" y="1009650"/>
                </a:lnTo>
                <a:lnTo>
                  <a:pt x="0" y="0"/>
                </a:lnTo>
                <a:close/>
              </a:path>
            </a:pathLst>
          </a:custGeom>
          <a:solidFill>
            <a:srgbClr val="2A574A">
              <a:alpha val="10196"/>
            </a:srgbClr>
          </a:solidFill>
        </p:spPr>
      </p:sp>
      <p:sp>
        <p:nvSpPr>
          <p:cNvPr id="44" name="Shape 42"/>
          <p:cNvSpPr/>
          <p:nvPr/>
        </p:nvSpPr>
        <p:spPr>
          <a:xfrm>
            <a:off x="396875" y="5193936"/>
            <a:ext cx="31750" cy="1009650"/>
          </a:xfrm>
          <a:custGeom>
            <a:avLst/>
            <a:gdLst/>
            <a:ahLst/>
            <a:cxnLst/>
            <a:rect l="l" t="t" r="r" b="b"/>
            <a:pathLst>
              <a:path w="31750" h="1009650">
                <a:moveTo>
                  <a:pt x="0" y="0"/>
                </a:moveTo>
                <a:lnTo>
                  <a:pt x="31750" y="0"/>
                </a:lnTo>
                <a:lnTo>
                  <a:pt x="31750" y="1009650"/>
                </a:lnTo>
                <a:lnTo>
                  <a:pt x="0" y="1009650"/>
                </a:lnTo>
                <a:lnTo>
                  <a:pt x="0" y="0"/>
                </a:lnTo>
                <a:close/>
              </a:path>
            </a:pathLst>
          </a:custGeom>
          <a:solidFill>
            <a:srgbClr val="2A574A"/>
          </a:solidFill>
        </p:spPr>
      </p:sp>
      <p:sp>
        <p:nvSpPr>
          <p:cNvPr id="45" name="Shape 43"/>
          <p:cNvSpPr/>
          <p:nvPr/>
        </p:nvSpPr>
        <p:spPr>
          <a:xfrm>
            <a:off x="603250" y="5393864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0" y="0"/>
                </a:moveTo>
                <a:lnTo>
                  <a:pt x="609600" y="0"/>
                </a:lnTo>
                <a:lnTo>
                  <a:pt x="609600" y="609600"/>
                </a:lnTo>
                <a:lnTo>
                  <a:pt x="0" y="609600"/>
                </a:lnTo>
                <a:lnTo>
                  <a:pt x="0" y="0"/>
                </a:lnTo>
                <a:close/>
              </a:path>
            </a:pathLst>
          </a:custGeom>
          <a:solidFill>
            <a:srgbClr val="2A574A"/>
          </a:solidFill>
        </p:spPr>
      </p:sp>
      <p:sp>
        <p:nvSpPr>
          <p:cNvPr id="46" name="Shape 44"/>
          <p:cNvSpPr/>
          <p:nvPr/>
        </p:nvSpPr>
        <p:spPr>
          <a:xfrm>
            <a:off x="785383" y="5555754"/>
            <a:ext cx="250031" cy="285750"/>
          </a:xfrm>
          <a:custGeom>
            <a:avLst/>
            <a:gdLst/>
            <a:ahLst/>
            <a:cxnLst/>
            <a:rect l="l" t="t" r="r" b="b"/>
            <a:pathLst>
              <a:path w="250031" h="285750">
                <a:moveTo>
                  <a:pt x="142875" y="35719"/>
                </a:moveTo>
                <a:cubicBezTo>
                  <a:pt x="142875" y="25840"/>
                  <a:pt x="134894" y="17859"/>
                  <a:pt x="125016" y="17859"/>
                </a:cubicBezTo>
                <a:cubicBezTo>
                  <a:pt x="115137" y="17859"/>
                  <a:pt x="107156" y="25840"/>
                  <a:pt x="107156" y="35719"/>
                </a:cubicBezTo>
                <a:lnTo>
                  <a:pt x="107156" y="125016"/>
                </a:lnTo>
                <a:lnTo>
                  <a:pt x="17859" y="125016"/>
                </a:lnTo>
                <a:cubicBezTo>
                  <a:pt x="7981" y="125016"/>
                  <a:pt x="0" y="132997"/>
                  <a:pt x="0" y="142875"/>
                </a:cubicBezTo>
                <a:cubicBezTo>
                  <a:pt x="0" y="152753"/>
                  <a:pt x="7981" y="160734"/>
                  <a:pt x="17859" y="160734"/>
                </a:cubicBezTo>
                <a:lnTo>
                  <a:pt x="107156" y="160734"/>
                </a:lnTo>
                <a:lnTo>
                  <a:pt x="107156" y="250031"/>
                </a:lnTo>
                <a:cubicBezTo>
                  <a:pt x="107156" y="259910"/>
                  <a:pt x="115137" y="267891"/>
                  <a:pt x="125016" y="267891"/>
                </a:cubicBezTo>
                <a:cubicBezTo>
                  <a:pt x="134894" y="267891"/>
                  <a:pt x="142875" y="259910"/>
                  <a:pt x="142875" y="250031"/>
                </a:cubicBezTo>
                <a:lnTo>
                  <a:pt x="142875" y="160734"/>
                </a:lnTo>
                <a:lnTo>
                  <a:pt x="232172" y="160734"/>
                </a:lnTo>
                <a:cubicBezTo>
                  <a:pt x="242050" y="160734"/>
                  <a:pt x="250031" y="152753"/>
                  <a:pt x="250031" y="142875"/>
                </a:cubicBezTo>
                <a:cubicBezTo>
                  <a:pt x="250031" y="132997"/>
                  <a:pt x="242050" y="125016"/>
                  <a:pt x="232172" y="125016"/>
                </a:cubicBezTo>
                <a:lnTo>
                  <a:pt x="142875" y="125016"/>
                </a:lnTo>
                <a:lnTo>
                  <a:pt x="142875" y="35719"/>
                </a:lnTo>
                <a:close/>
              </a:path>
            </a:pathLst>
          </a:custGeom>
          <a:solidFill>
            <a:srgbClr val="FFFFFF"/>
          </a:solidFill>
        </p:spPr>
      </p:sp>
      <p:sp>
        <p:nvSpPr>
          <p:cNvPr id="47" name="Text 45"/>
          <p:cNvSpPr/>
          <p:nvPr/>
        </p:nvSpPr>
        <p:spPr>
          <a:xfrm>
            <a:off x="1365085" y="5384436"/>
            <a:ext cx="10372725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2A574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特殊情形适用规则</a:t>
            </a:r>
            <a:endParaRPr lang="en-US" sz="1600" dirty="0"/>
          </a:p>
        </p:txBody>
      </p:sp>
      <p:sp>
        <p:nvSpPr>
          <p:cNvPr id="48" name="Text 46"/>
          <p:cNvSpPr/>
          <p:nvPr/>
        </p:nvSpPr>
        <p:spPr>
          <a:xfrm>
            <a:off x="1365085" y="5765106"/>
            <a:ext cx="10334625" cy="2476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1E2D2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结合喀什市实际治理需求，针对性明确</a:t>
            </a:r>
            <a:r>
              <a:rPr lang="en-US" sz="1200" dirty="0">
                <a:solidFill>
                  <a:srgbClr val="2A574A"/>
                </a:solidFill>
                <a:highlight>
                  <a:srgbClr val="C4A87C">
                    <a:alpha val="30000"/>
                  </a:srgbClr>
                </a:highlight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 沙尘天气、臭氧污染 </a:t>
            </a:r>
            <a:r>
              <a:rPr lang="en-US" sz="1200" dirty="0">
                <a:solidFill>
                  <a:srgbClr val="1E2D2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等特殊情形的处置规则，形成</a:t>
            </a:r>
            <a:r>
              <a:rPr lang="en-US" sz="1200" b="1" dirty="0">
                <a:solidFill>
                  <a:srgbClr val="1E2D2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"7+1"核心板块+特殊规则</a:t>
            </a:r>
            <a:r>
              <a:rPr lang="en-US" sz="1200" dirty="0">
                <a:solidFill>
                  <a:srgbClr val="1E2D2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的完整体系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7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381000" y="647402"/>
            <a:ext cx="11658600" cy="457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2A574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组织指挥体系：三级架构与职责分工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81000" y="1295137"/>
            <a:ext cx="4572000" cy="2514600"/>
          </a:xfrm>
          <a:custGeom>
            <a:avLst/>
            <a:gdLst/>
            <a:ahLst/>
            <a:cxnLst/>
            <a:rect l="l" t="t" r="r" b="b"/>
            <a:pathLst>
              <a:path w="4572000" h="2514600">
                <a:moveTo>
                  <a:pt x="0" y="0"/>
                </a:moveTo>
                <a:lnTo>
                  <a:pt x="4572000" y="0"/>
                </a:lnTo>
                <a:lnTo>
                  <a:pt x="4572000" y="2514600"/>
                </a:lnTo>
                <a:lnTo>
                  <a:pt x="0" y="2514600"/>
                </a:lnTo>
                <a:lnTo>
                  <a:pt x="0" y="0"/>
                </a:lnTo>
                <a:close/>
              </a:path>
            </a:pathLst>
          </a:custGeom>
          <a:solidFill>
            <a:srgbClr val="2A574A"/>
          </a:solidFill>
        </p:spPr>
      </p:sp>
      <p:sp>
        <p:nvSpPr>
          <p:cNvPr id="5" name="Shape 3"/>
          <p:cNvSpPr/>
          <p:nvPr/>
        </p:nvSpPr>
        <p:spPr>
          <a:xfrm>
            <a:off x="647634" y="1533097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107156" y="35719"/>
                </a:moveTo>
                <a:cubicBezTo>
                  <a:pt x="107156" y="25840"/>
                  <a:pt x="115137" y="17859"/>
                  <a:pt x="125016" y="17859"/>
                </a:cubicBezTo>
                <a:lnTo>
                  <a:pt x="160734" y="17859"/>
                </a:lnTo>
                <a:cubicBezTo>
                  <a:pt x="170613" y="17859"/>
                  <a:pt x="178594" y="25840"/>
                  <a:pt x="178594" y="35719"/>
                </a:cubicBezTo>
                <a:lnTo>
                  <a:pt x="178594" y="71438"/>
                </a:lnTo>
                <a:cubicBezTo>
                  <a:pt x="178594" y="81316"/>
                  <a:pt x="170613" y="89297"/>
                  <a:pt x="160734" y="89297"/>
                </a:cubicBezTo>
                <a:lnTo>
                  <a:pt x="156270" y="89297"/>
                </a:lnTo>
                <a:lnTo>
                  <a:pt x="156270" y="125016"/>
                </a:lnTo>
                <a:lnTo>
                  <a:pt x="223242" y="125016"/>
                </a:lnTo>
                <a:cubicBezTo>
                  <a:pt x="245455" y="125016"/>
                  <a:pt x="263426" y="142987"/>
                  <a:pt x="263426" y="165199"/>
                </a:cubicBezTo>
                <a:lnTo>
                  <a:pt x="263426" y="196453"/>
                </a:lnTo>
                <a:lnTo>
                  <a:pt x="267891" y="196453"/>
                </a:lnTo>
                <a:cubicBezTo>
                  <a:pt x="277769" y="196453"/>
                  <a:pt x="285750" y="204434"/>
                  <a:pt x="285750" y="214313"/>
                </a:cubicBezTo>
                <a:lnTo>
                  <a:pt x="285750" y="250031"/>
                </a:lnTo>
                <a:cubicBezTo>
                  <a:pt x="285750" y="259910"/>
                  <a:pt x="277769" y="267891"/>
                  <a:pt x="267891" y="267891"/>
                </a:cubicBezTo>
                <a:lnTo>
                  <a:pt x="232172" y="267891"/>
                </a:lnTo>
                <a:cubicBezTo>
                  <a:pt x="222293" y="267891"/>
                  <a:pt x="214313" y="259910"/>
                  <a:pt x="214313" y="250031"/>
                </a:cubicBezTo>
                <a:lnTo>
                  <a:pt x="214313" y="214313"/>
                </a:lnTo>
                <a:cubicBezTo>
                  <a:pt x="214313" y="204434"/>
                  <a:pt x="222293" y="196453"/>
                  <a:pt x="232172" y="196453"/>
                </a:cubicBezTo>
                <a:lnTo>
                  <a:pt x="236637" y="196453"/>
                </a:lnTo>
                <a:lnTo>
                  <a:pt x="236637" y="165199"/>
                </a:lnTo>
                <a:cubicBezTo>
                  <a:pt x="236637" y="157776"/>
                  <a:pt x="230665" y="151805"/>
                  <a:pt x="223242" y="151805"/>
                </a:cubicBezTo>
                <a:lnTo>
                  <a:pt x="156270" y="151805"/>
                </a:lnTo>
                <a:lnTo>
                  <a:pt x="156270" y="196453"/>
                </a:lnTo>
                <a:lnTo>
                  <a:pt x="160734" y="196453"/>
                </a:lnTo>
                <a:cubicBezTo>
                  <a:pt x="170613" y="196453"/>
                  <a:pt x="178594" y="204434"/>
                  <a:pt x="178594" y="214313"/>
                </a:cubicBezTo>
                <a:lnTo>
                  <a:pt x="178594" y="250031"/>
                </a:lnTo>
                <a:cubicBezTo>
                  <a:pt x="178594" y="259910"/>
                  <a:pt x="170613" y="267891"/>
                  <a:pt x="160734" y="267891"/>
                </a:cubicBezTo>
                <a:lnTo>
                  <a:pt x="125016" y="267891"/>
                </a:lnTo>
                <a:cubicBezTo>
                  <a:pt x="115137" y="267891"/>
                  <a:pt x="107156" y="259910"/>
                  <a:pt x="107156" y="250031"/>
                </a:cubicBezTo>
                <a:lnTo>
                  <a:pt x="107156" y="214313"/>
                </a:lnTo>
                <a:cubicBezTo>
                  <a:pt x="107156" y="204434"/>
                  <a:pt x="115137" y="196453"/>
                  <a:pt x="125016" y="196453"/>
                </a:cubicBezTo>
                <a:lnTo>
                  <a:pt x="129480" y="196453"/>
                </a:lnTo>
                <a:lnTo>
                  <a:pt x="129480" y="151805"/>
                </a:lnTo>
                <a:lnTo>
                  <a:pt x="62508" y="151805"/>
                </a:lnTo>
                <a:cubicBezTo>
                  <a:pt x="55085" y="151805"/>
                  <a:pt x="49113" y="157776"/>
                  <a:pt x="49113" y="165199"/>
                </a:cubicBezTo>
                <a:lnTo>
                  <a:pt x="49113" y="196453"/>
                </a:lnTo>
                <a:lnTo>
                  <a:pt x="53578" y="196453"/>
                </a:lnTo>
                <a:cubicBezTo>
                  <a:pt x="63457" y="196453"/>
                  <a:pt x="71438" y="204434"/>
                  <a:pt x="71438" y="214313"/>
                </a:cubicBezTo>
                <a:lnTo>
                  <a:pt x="71438" y="250031"/>
                </a:lnTo>
                <a:cubicBezTo>
                  <a:pt x="71438" y="259910"/>
                  <a:pt x="63457" y="267891"/>
                  <a:pt x="53578" y="267891"/>
                </a:cubicBezTo>
                <a:lnTo>
                  <a:pt x="17859" y="267891"/>
                </a:lnTo>
                <a:cubicBezTo>
                  <a:pt x="7981" y="267891"/>
                  <a:pt x="0" y="259910"/>
                  <a:pt x="0" y="250031"/>
                </a:cubicBezTo>
                <a:lnTo>
                  <a:pt x="0" y="214313"/>
                </a:lnTo>
                <a:cubicBezTo>
                  <a:pt x="0" y="204434"/>
                  <a:pt x="7981" y="196453"/>
                  <a:pt x="17859" y="196453"/>
                </a:cubicBezTo>
                <a:lnTo>
                  <a:pt x="22324" y="196453"/>
                </a:lnTo>
                <a:lnTo>
                  <a:pt x="22324" y="165199"/>
                </a:lnTo>
                <a:cubicBezTo>
                  <a:pt x="22324" y="142987"/>
                  <a:pt x="40295" y="125016"/>
                  <a:pt x="62508" y="125016"/>
                </a:cubicBezTo>
                <a:lnTo>
                  <a:pt x="129480" y="125016"/>
                </a:lnTo>
                <a:lnTo>
                  <a:pt x="129480" y="89297"/>
                </a:lnTo>
                <a:lnTo>
                  <a:pt x="125016" y="89297"/>
                </a:lnTo>
                <a:cubicBezTo>
                  <a:pt x="115137" y="89297"/>
                  <a:pt x="107156" y="81316"/>
                  <a:pt x="107156" y="71438"/>
                </a:cubicBezTo>
                <a:lnTo>
                  <a:pt x="107156" y="35719"/>
                </a:lnTo>
                <a:close/>
              </a:path>
            </a:pathLst>
          </a:custGeom>
          <a:solidFill>
            <a:srgbClr val="C4A87C"/>
          </a:solidFill>
        </p:spPr>
      </p:sp>
      <p:sp>
        <p:nvSpPr>
          <p:cNvPr id="6" name="Text 4"/>
          <p:cNvSpPr/>
          <p:nvPr/>
        </p:nvSpPr>
        <p:spPr>
          <a:xfrm>
            <a:off x="1080988" y="1523670"/>
            <a:ext cx="1819275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市级应急指挥部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609534" y="1980572"/>
            <a:ext cx="419100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指挥长：</a:t>
            </a:r>
            <a:r>
              <a:rPr lang="en-US" sz="1200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市政府主要领导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609534" y="2323540"/>
            <a:ext cx="419100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副指挥长：</a:t>
            </a:r>
            <a:r>
              <a:rPr lang="en-US" sz="1200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分管生态环境工作副市长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609534" y="2671796"/>
            <a:ext cx="4114800" cy="10583"/>
          </a:xfrm>
          <a:custGeom>
            <a:avLst/>
            <a:gdLst/>
            <a:ahLst/>
            <a:cxnLst/>
            <a:rect l="l" t="t" r="r" b="b"/>
            <a:pathLst>
              <a:path w="4114800" h="10583">
                <a:moveTo>
                  <a:pt x="0" y="0"/>
                </a:moveTo>
                <a:lnTo>
                  <a:pt x="4114800" y="0"/>
                </a:lnTo>
                <a:lnTo>
                  <a:pt x="4114800" y="10583"/>
                </a:lnTo>
                <a:lnTo>
                  <a:pt x="0" y="10583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0196"/>
            </a:srgbClr>
          </a:solidFill>
        </p:spPr>
      </p:sp>
      <p:sp>
        <p:nvSpPr>
          <p:cNvPr id="10" name="Text 8"/>
          <p:cNvSpPr/>
          <p:nvPr/>
        </p:nvSpPr>
        <p:spPr>
          <a:xfrm>
            <a:off x="609534" y="2666505"/>
            <a:ext cx="4191000" cy="342900"/>
          </a:xfrm>
          <a:prstGeom prst="rect">
            <a:avLst/>
          </a:prstGeom>
          <a:noFill/>
        </p:spPr>
        <p:txBody>
          <a:bodyPr wrap="square" lIns="0" tIns="11430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职责：</a:t>
            </a:r>
            <a:r>
              <a:rPr lang="en-US" sz="1200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统一领导、指挥全市重污染天气应对工作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381000" y="3960814"/>
            <a:ext cx="4572000" cy="1219200"/>
          </a:xfrm>
          <a:custGeom>
            <a:avLst/>
            <a:gdLst/>
            <a:ahLst/>
            <a:cxnLst/>
            <a:rect l="l" t="t" r="r" b="b"/>
            <a:pathLst>
              <a:path w="4572000" h="1219200">
                <a:moveTo>
                  <a:pt x="0" y="0"/>
                </a:moveTo>
                <a:lnTo>
                  <a:pt x="4572000" y="0"/>
                </a:lnTo>
                <a:lnTo>
                  <a:pt x="4572000" y="1219200"/>
                </a:lnTo>
                <a:lnTo>
                  <a:pt x="0" y="1219200"/>
                </a:lnTo>
                <a:lnTo>
                  <a:pt x="0" y="0"/>
                </a:lnTo>
                <a:close/>
              </a:path>
            </a:pathLst>
          </a:custGeom>
          <a:solidFill>
            <a:srgbClr val="5A7D6F"/>
          </a:solidFill>
        </p:spPr>
      </p:sp>
      <p:sp>
        <p:nvSpPr>
          <p:cNvPr id="12" name="Shape 10"/>
          <p:cNvSpPr/>
          <p:nvPr/>
        </p:nvSpPr>
        <p:spPr>
          <a:xfrm>
            <a:off x="628650" y="4170331"/>
            <a:ext cx="171450" cy="228600"/>
          </a:xfrm>
          <a:custGeom>
            <a:avLst/>
            <a:gdLst/>
            <a:ahLst/>
            <a:cxnLst/>
            <a:rect l="l" t="t" r="r" b="b"/>
            <a:pathLst>
              <a:path w="171450" h="228600">
                <a:moveTo>
                  <a:pt x="28575" y="0"/>
                </a:moveTo>
                <a:cubicBezTo>
                  <a:pt x="12814" y="0"/>
                  <a:pt x="0" y="12814"/>
                  <a:pt x="0" y="28575"/>
                </a:cubicBezTo>
                <a:lnTo>
                  <a:pt x="0" y="200025"/>
                </a:lnTo>
                <a:cubicBezTo>
                  <a:pt x="0" y="215786"/>
                  <a:pt x="12814" y="228600"/>
                  <a:pt x="28575" y="228600"/>
                </a:cubicBezTo>
                <a:lnTo>
                  <a:pt x="142875" y="228600"/>
                </a:lnTo>
                <a:cubicBezTo>
                  <a:pt x="158636" y="228600"/>
                  <a:pt x="171450" y="215786"/>
                  <a:pt x="171450" y="200025"/>
                </a:cubicBezTo>
                <a:lnTo>
                  <a:pt x="171450" y="28575"/>
                </a:lnTo>
                <a:cubicBezTo>
                  <a:pt x="171450" y="12814"/>
                  <a:pt x="158636" y="0"/>
                  <a:pt x="142875" y="0"/>
                </a:cubicBezTo>
                <a:lnTo>
                  <a:pt x="28575" y="0"/>
                </a:lnTo>
                <a:close/>
                <a:moveTo>
                  <a:pt x="78581" y="157163"/>
                </a:moveTo>
                <a:lnTo>
                  <a:pt x="92869" y="157163"/>
                </a:lnTo>
                <a:cubicBezTo>
                  <a:pt x="100772" y="157163"/>
                  <a:pt x="107156" y="163547"/>
                  <a:pt x="107156" y="171450"/>
                </a:cubicBezTo>
                <a:lnTo>
                  <a:pt x="107156" y="207169"/>
                </a:lnTo>
                <a:lnTo>
                  <a:pt x="64294" y="207169"/>
                </a:lnTo>
                <a:lnTo>
                  <a:pt x="64294" y="171450"/>
                </a:lnTo>
                <a:cubicBezTo>
                  <a:pt x="64294" y="163547"/>
                  <a:pt x="70678" y="157163"/>
                  <a:pt x="78581" y="157163"/>
                </a:cubicBezTo>
                <a:close/>
                <a:moveTo>
                  <a:pt x="42863" y="50006"/>
                </a:moveTo>
                <a:cubicBezTo>
                  <a:pt x="42863" y="46077"/>
                  <a:pt x="46077" y="42863"/>
                  <a:pt x="50006" y="42863"/>
                </a:cubicBezTo>
                <a:lnTo>
                  <a:pt x="64294" y="42863"/>
                </a:lnTo>
                <a:cubicBezTo>
                  <a:pt x="68223" y="42863"/>
                  <a:pt x="71438" y="46077"/>
                  <a:pt x="71438" y="50006"/>
                </a:cubicBezTo>
                <a:lnTo>
                  <a:pt x="71438" y="64294"/>
                </a:lnTo>
                <a:cubicBezTo>
                  <a:pt x="71438" y="68223"/>
                  <a:pt x="68223" y="71438"/>
                  <a:pt x="64294" y="71438"/>
                </a:cubicBezTo>
                <a:lnTo>
                  <a:pt x="50006" y="71438"/>
                </a:lnTo>
                <a:cubicBezTo>
                  <a:pt x="46077" y="71438"/>
                  <a:pt x="42863" y="68223"/>
                  <a:pt x="42863" y="64294"/>
                </a:cubicBezTo>
                <a:lnTo>
                  <a:pt x="42863" y="50006"/>
                </a:lnTo>
                <a:close/>
                <a:moveTo>
                  <a:pt x="107156" y="42863"/>
                </a:moveTo>
                <a:lnTo>
                  <a:pt x="121444" y="42863"/>
                </a:lnTo>
                <a:cubicBezTo>
                  <a:pt x="125373" y="42863"/>
                  <a:pt x="128588" y="46077"/>
                  <a:pt x="128588" y="50006"/>
                </a:cubicBezTo>
                <a:lnTo>
                  <a:pt x="128588" y="64294"/>
                </a:lnTo>
                <a:cubicBezTo>
                  <a:pt x="128588" y="68223"/>
                  <a:pt x="125373" y="71438"/>
                  <a:pt x="121444" y="71438"/>
                </a:cubicBezTo>
                <a:lnTo>
                  <a:pt x="107156" y="71438"/>
                </a:lnTo>
                <a:cubicBezTo>
                  <a:pt x="103227" y="71438"/>
                  <a:pt x="100013" y="68223"/>
                  <a:pt x="100013" y="64294"/>
                </a:cubicBezTo>
                <a:lnTo>
                  <a:pt x="100013" y="50006"/>
                </a:lnTo>
                <a:cubicBezTo>
                  <a:pt x="100013" y="46077"/>
                  <a:pt x="103227" y="42863"/>
                  <a:pt x="107156" y="42863"/>
                </a:cubicBezTo>
                <a:close/>
                <a:moveTo>
                  <a:pt x="42863" y="107156"/>
                </a:moveTo>
                <a:cubicBezTo>
                  <a:pt x="42863" y="103227"/>
                  <a:pt x="46077" y="100013"/>
                  <a:pt x="50006" y="100013"/>
                </a:cubicBezTo>
                <a:lnTo>
                  <a:pt x="64294" y="100013"/>
                </a:lnTo>
                <a:cubicBezTo>
                  <a:pt x="68223" y="100013"/>
                  <a:pt x="71438" y="103227"/>
                  <a:pt x="71438" y="107156"/>
                </a:cubicBezTo>
                <a:lnTo>
                  <a:pt x="71438" y="121444"/>
                </a:lnTo>
                <a:cubicBezTo>
                  <a:pt x="71438" y="125373"/>
                  <a:pt x="68223" y="128588"/>
                  <a:pt x="64294" y="128588"/>
                </a:cubicBezTo>
                <a:lnTo>
                  <a:pt x="50006" y="128588"/>
                </a:lnTo>
                <a:cubicBezTo>
                  <a:pt x="46077" y="128588"/>
                  <a:pt x="42863" y="125373"/>
                  <a:pt x="42863" y="121444"/>
                </a:cubicBezTo>
                <a:lnTo>
                  <a:pt x="42863" y="107156"/>
                </a:lnTo>
                <a:close/>
                <a:moveTo>
                  <a:pt x="107156" y="100013"/>
                </a:moveTo>
                <a:lnTo>
                  <a:pt x="121444" y="100013"/>
                </a:lnTo>
                <a:cubicBezTo>
                  <a:pt x="125373" y="100013"/>
                  <a:pt x="128588" y="103227"/>
                  <a:pt x="128588" y="107156"/>
                </a:cubicBezTo>
                <a:lnTo>
                  <a:pt x="128588" y="121444"/>
                </a:lnTo>
                <a:cubicBezTo>
                  <a:pt x="128588" y="125373"/>
                  <a:pt x="125373" y="128588"/>
                  <a:pt x="121444" y="128588"/>
                </a:cubicBezTo>
                <a:lnTo>
                  <a:pt x="107156" y="128588"/>
                </a:lnTo>
                <a:cubicBezTo>
                  <a:pt x="103227" y="128588"/>
                  <a:pt x="100013" y="125373"/>
                  <a:pt x="100013" y="121444"/>
                </a:cubicBezTo>
                <a:lnTo>
                  <a:pt x="100013" y="107156"/>
                </a:lnTo>
                <a:cubicBezTo>
                  <a:pt x="100013" y="103227"/>
                  <a:pt x="103227" y="100013"/>
                  <a:pt x="107156" y="100013"/>
                </a:cubicBezTo>
                <a:close/>
              </a:path>
            </a:pathLst>
          </a:custGeom>
          <a:solidFill>
            <a:srgbClr val="C4A87C"/>
          </a:solidFill>
        </p:spPr>
      </p:sp>
      <p:sp>
        <p:nvSpPr>
          <p:cNvPr id="13" name="Text 11"/>
          <p:cNvSpPr/>
          <p:nvPr/>
        </p:nvSpPr>
        <p:spPr>
          <a:xfrm>
            <a:off x="971352" y="4151314"/>
            <a:ext cx="1304925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指挥部办公室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571500" y="4532149"/>
            <a:ext cx="4267200" cy="457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设在市生态环境局，承担日常工作，负责监测预警、信息报送、协调调度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396875" y="5332347"/>
            <a:ext cx="4559300" cy="990600"/>
          </a:xfrm>
          <a:custGeom>
            <a:avLst/>
            <a:gdLst/>
            <a:ahLst/>
            <a:cxnLst/>
            <a:rect l="l" t="t" r="r" b="b"/>
            <a:pathLst>
              <a:path w="4559300" h="990600">
                <a:moveTo>
                  <a:pt x="0" y="0"/>
                </a:moveTo>
                <a:lnTo>
                  <a:pt x="4559300" y="0"/>
                </a:lnTo>
                <a:lnTo>
                  <a:pt x="4559300" y="990600"/>
                </a:lnTo>
                <a:lnTo>
                  <a:pt x="0" y="990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</p:sp>
      <p:sp>
        <p:nvSpPr>
          <p:cNvPr id="16" name="Shape 14"/>
          <p:cNvSpPr/>
          <p:nvPr/>
        </p:nvSpPr>
        <p:spPr>
          <a:xfrm>
            <a:off x="396875" y="5332347"/>
            <a:ext cx="31750" cy="990600"/>
          </a:xfrm>
          <a:custGeom>
            <a:avLst/>
            <a:gdLst/>
            <a:ahLst/>
            <a:cxnLst/>
            <a:rect l="l" t="t" r="r" b="b"/>
            <a:pathLst>
              <a:path w="31750" h="990600">
                <a:moveTo>
                  <a:pt x="0" y="0"/>
                </a:moveTo>
                <a:lnTo>
                  <a:pt x="31750" y="0"/>
                </a:lnTo>
                <a:lnTo>
                  <a:pt x="31750" y="990600"/>
                </a:lnTo>
                <a:lnTo>
                  <a:pt x="0" y="990600"/>
                </a:lnTo>
                <a:lnTo>
                  <a:pt x="0" y="0"/>
                </a:lnTo>
                <a:close/>
              </a:path>
            </a:pathLst>
          </a:custGeom>
          <a:solidFill>
            <a:srgbClr val="C4A87C"/>
          </a:solidFill>
        </p:spPr>
      </p:sp>
      <p:sp>
        <p:nvSpPr>
          <p:cNvPr id="17" name="Shape 15"/>
          <p:cNvSpPr/>
          <p:nvPr/>
        </p:nvSpPr>
        <p:spPr>
          <a:xfrm>
            <a:off x="603250" y="5541864"/>
            <a:ext cx="285750" cy="228600"/>
          </a:xfrm>
          <a:custGeom>
            <a:avLst/>
            <a:gdLst/>
            <a:ahLst/>
            <a:cxnLst/>
            <a:rect l="l" t="t" r="r" b="b"/>
            <a:pathLst>
              <a:path w="285750" h="228600">
                <a:moveTo>
                  <a:pt x="142875" y="7144"/>
                </a:moveTo>
                <a:cubicBezTo>
                  <a:pt x="168503" y="7144"/>
                  <a:pt x="189309" y="27950"/>
                  <a:pt x="189309" y="53578"/>
                </a:cubicBezTo>
                <a:cubicBezTo>
                  <a:pt x="189309" y="79206"/>
                  <a:pt x="168503" y="100013"/>
                  <a:pt x="142875" y="100013"/>
                </a:cubicBezTo>
                <a:cubicBezTo>
                  <a:pt x="117247" y="100013"/>
                  <a:pt x="96441" y="79206"/>
                  <a:pt x="96441" y="53578"/>
                </a:cubicBezTo>
                <a:cubicBezTo>
                  <a:pt x="96441" y="27950"/>
                  <a:pt x="117247" y="7144"/>
                  <a:pt x="142875" y="7144"/>
                </a:cubicBezTo>
                <a:close/>
                <a:moveTo>
                  <a:pt x="42863" y="39291"/>
                </a:moveTo>
                <a:cubicBezTo>
                  <a:pt x="60605" y="39291"/>
                  <a:pt x="75009" y="53695"/>
                  <a:pt x="75009" y="71438"/>
                </a:cubicBezTo>
                <a:cubicBezTo>
                  <a:pt x="75009" y="89180"/>
                  <a:pt x="60605" y="103584"/>
                  <a:pt x="42863" y="103584"/>
                </a:cubicBezTo>
                <a:cubicBezTo>
                  <a:pt x="25120" y="103584"/>
                  <a:pt x="10716" y="89180"/>
                  <a:pt x="10716" y="71438"/>
                </a:cubicBezTo>
                <a:cubicBezTo>
                  <a:pt x="10716" y="53695"/>
                  <a:pt x="25120" y="39291"/>
                  <a:pt x="42862" y="39291"/>
                </a:cubicBezTo>
                <a:close/>
                <a:moveTo>
                  <a:pt x="0" y="185738"/>
                </a:moveTo>
                <a:cubicBezTo>
                  <a:pt x="0" y="154171"/>
                  <a:pt x="25584" y="128588"/>
                  <a:pt x="57150" y="128588"/>
                </a:cubicBezTo>
                <a:cubicBezTo>
                  <a:pt x="62865" y="128588"/>
                  <a:pt x="68401" y="129436"/>
                  <a:pt x="73625" y="130999"/>
                </a:cubicBezTo>
                <a:cubicBezTo>
                  <a:pt x="58936" y="147429"/>
                  <a:pt x="50006" y="169128"/>
                  <a:pt x="50006" y="192881"/>
                </a:cubicBezTo>
                <a:lnTo>
                  <a:pt x="50006" y="200025"/>
                </a:lnTo>
                <a:cubicBezTo>
                  <a:pt x="50006" y="205115"/>
                  <a:pt x="51078" y="209937"/>
                  <a:pt x="52998" y="214313"/>
                </a:cubicBezTo>
                <a:lnTo>
                  <a:pt x="14288" y="214313"/>
                </a:lnTo>
                <a:cubicBezTo>
                  <a:pt x="6385" y="214313"/>
                  <a:pt x="0" y="207928"/>
                  <a:pt x="0" y="200025"/>
                </a:cubicBezTo>
                <a:lnTo>
                  <a:pt x="0" y="185738"/>
                </a:lnTo>
                <a:close/>
                <a:moveTo>
                  <a:pt x="232752" y="214313"/>
                </a:moveTo>
                <a:cubicBezTo>
                  <a:pt x="234672" y="209937"/>
                  <a:pt x="235744" y="205115"/>
                  <a:pt x="235744" y="200025"/>
                </a:cubicBezTo>
                <a:lnTo>
                  <a:pt x="235744" y="192881"/>
                </a:lnTo>
                <a:cubicBezTo>
                  <a:pt x="235744" y="169128"/>
                  <a:pt x="226814" y="147429"/>
                  <a:pt x="212125" y="130999"/>
                </a:cubicBezTo>
                <a:cubicBezTo>
                  <a:pt x="217349" y="129436"/>
                  <a:pt x="222885" y="128588"/>
                  <a:pt x="228600" y="128588"/>
                </a:cubicBezTo>
                <a:cubicBezTo>
                  <a:pt x="260166" y="128588"/>
                  <a:pt x="285750" y="154171"/>
                  <a:pt x="285750" y="185738"/>
                </a:cubicBezTo>
                <a:lnTo>
                  <a:pt x="285750" y="200025"/>
                </a:lnTo>
                <a:cubicBezTo>
                  <a:pt x="285750" y="207928"/>
                  <a:pt x="279365" y="214313"/>
                  <a:pt x="271463" y="214313"/>
                </a:cubicBezTo>
                <a:lnTo>
                  <a:pt x="232752" y="214313"/>
                </a:lnTo>
                <a:close/>
                <a:moveTo>
                  <a:pt x="210741" y="71438"/>
                </a:moveTo>
                <a:cubicBezTo>
                  <a:pt x="210741" y="53695"/>
                  <a:pt x="225145" y="39291"/>
                  <a:pt x="242888" y="39291"/>
                </a:cubicBezTo>
                <a:cubicBezTo>
                  <a:pt x="260630" y="39291"/>
                  <a:pt x="275034" y="53695"/>
                  <a:pt x="275034" y="71437"/>
                </a:cubicBezTo>
                <a:cubicBezTo>
                  <a:pt x="275034" y="89180"/>
                  <a:pt x="260630" y="103584"/>
                  <a:pt x="242888" y="103584"/>
                </a:cubicBezTo>
                <a:cubicBezTo>
                  <a:pt x="225145" y="103584"/>
                  <a:pt x="210741" y="89180"/>
                  <a:pt x="210741" y="71438"/>
                </a:cubicBezTo>
                <a:close/>
                <a:moveTo>
                  <a:pt x="71438" y="192881"/>
                </a:moveTo>
                <a:cubicBezTo>
                  <a:pt x="71438" y="153412"/>
                  <a:pt x="103406" y="121444"/>
                  <a:pt x="142875" y="121444"/>
                </a:cubicBezTo>
                <a:cubicBezTo>
                  <a:pt x="182344" y="121444"/>
                  <a:pt x="214313" y="153412"/>
                  <a:pt x="214313" y="192881"/>
                </a:cubicBezTo>
                <a:lnTo>
                  <a:pt x="214313" y="200025"/>
                </a:lnTo>
                <a:cubicBezTo>
                  <a:pt x="214313" y="207928"/>
                  <a:pt x="207928" y="214313"/>
                  <a:pt x="200025" y="214313"/>
                </a:cubicBezTo>
                <a:lnTo>
                  <a:pt x="85725" y="214313"/>
                </a:lnTo>
                <a:cubicBezTo>
                  <a:pt x="77822" y="214313"/>
                  <a:pt x="71438" y="207928"/>
                  <a:pt x="71438" y="200025"/>
                </a:cubicBezTo>
                <a:lnTo>
                  <a:pt x="71438" y="192881"/>
                </a:lnTo>
                <a:close/>
              </a:path>
            </a:pathLst>
          </a:custGeom>
          <a:solidFill>
            <a:srgbClr val="C4A87C"/>
          </a:solidFill>
        </p:spPr>
      </p:sp>
      <p:sp>
        <p:nvSpPr>
          <p:cNvPr id="18" name="Text 16"/>
          <p:cNvSpPr/>
          <p:nvPr/>
        </p:nvSpPr>
        <p:spPr>
          <a:xfrm>
            <a:off x="1003102" y="5522847"/>
            <a:ext cx="895350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2A574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成员单位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603250" y="5903682"/>
            <a:ext cx="423862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1E2D2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18个相关部门</a:t>
            </a:r>
            <a:r>
              <a:rPr lang="en-US" sz="1200" dirty="0">
                <a:solidFill>
                  <a:srgbClr val="1E2D2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按职责分工开展工作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5143500" y="1295137"/>
            <a:ext cx="6667500" cy="5029200"/>
          </a:xfrm>
          <a:custGeom>
            <a:avLst/>
            <a:gdLst/>
            <a:ahLst/>
            <a:cxnLst/>
            <a:rect l="l" t="t" r="r" b="b"/>
            <a:pathLst>
              <a:path w="6667500" h="5029200">
                <a:moveTo>
                  <a:pt x="0" y="0"/>
                </a:moveTo>
                <a:lnTo>
                  <a:pt x="6667500" y="0"/>
                </a:lnTo>
                <a:lnTo>
                  <a:pt x="6667500" y="5029200"/>
                </a:lnTo>
                <a:lnTo>
                  <a:pt x="0" y="50292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</p:sp>
      <p:sp>
        <p:nvSpPr>
          <p:cNvPr id="21" name="Shape 19"/>
          <p:cNvSpPr/>
          <p:nvPr/>
        </p:nvSpPr>
        <p:spPr>
          <a:xfrm>
            <a:off x="5386322" y="1561705"/>
            <a:ext cx="257175" cy="228600"/>
          </a:xfrm>
          <a:custGeom>
            <a:avLst/>
            <a:gdLst/>
            <a:ahLst/>
            <a:cxnLst/>
            <a:rect l="l" t="t" r="r" b="b"/>
            <a:pathLst>
              <a:path w="257175" h="228600">
                <a:moveTo>
                  <a:pt x="110728" y="39291"/>
                </a:moveTo>
                <a:lnTo>
                  <a:pt x="146447" y="39291"/>
                </a:lnTo>
                <a:lnTo>
                  <a:pt x="146447" y="60722"/>
                </a:lnTo>
                <a:lnTo>
                  <a:pt x="110728" y="60722"/>
                </a:lnTo>
                <a:lnTo>
                  <a:pt x="110728" y="39291"/>
                </a:lnTo>
                <a:close/>
                <a:moveTo>
                  <a:pt x="107156" y="14288"/>
                </a:moveTo>
                <a:cubicBezTo>
                  <a:pt x="95324" y="14288"/>
                  <a:pt x="85725" y="23887"/>
                  <a:pt x="85725" y="35719"/>
                </a:cubicBezTo>
                <a:lnTo>
                  <a:pt x="85725" y="64294"/>
                </a:lnTo>
                <a:cubicBezTo>
                  <a:pt x="85725" y="76126"/>
                  <a:pt x="95324" y="85725"/>
                  <a:pt x="107156" y="85725"/>
                </a:cubicBezTo>
                <a:lnTo>
                  <a:pt x="114300" y="85725"/>
                </a:lnTo>
                <a:lnTo>
                  <a:pt x="114300" y="100013"/>
                </a:lnTo>
                <a:lnTo>
                  <a:pt x="14288" y="100013"/>
                </a:lnTo>
                <a:cubicBezTo>
                  <a:pt x="6385" y="100013"/>
                  <a:pt x="0" y="106397"/>
                  <a:pt x="0" y="114300"/>
                </a:cubicBezTo>
                <a:cubicBezTo>
                  <a:pt x="0" y="122203"/>
                  <a:pt x="6385" y="128588"/>
                  <a:pt x="14288" y="128588"/>
                </a:cubicBezTo>
                <a:lnTo>
                  <a:pt x="57150" y="128588"/>
                </a:lnTo>
                <a:lnTo>
                  <a:pt x="57150" y="142875"/>
                </a:lnTo>
                <a:lnTo>
                  <a:pt x="50006" y="142875"/>
                </a:lnTo>
                <a:cubicBezTo>
                  <a:pt x="38174" y="142875"/>
                  <a:pt x="28575" y="152474"/>
                  <a:pt x="28575" y="164306"/>
                </a:cubicBezTo>
                <a:lnTo>
                  <a:pt x="28575" y="192881"/>
                </a:lnTo>
                <a:cubicBezTo>
                  <a:pt x="28575" y="204713"/>
                  <a:pt x="38174" y="214313"/>
                  <a:pt x="50006" y="214313"/>
                </a:cubicBezTo>
                <a:lnTo>
                  <a:pt x="92869" y="214313"/>
                </a:lnTo>
                <a:cubicBezTo>
                  <a:pt x="104701" y="214313"/>
                  <a:pt x="114300" y="204713"/>
                  <a:pt x="114300" y="192881"/>
                </a:cubicBezTo>
                <a:lnTo>
                  <a:pt x="114300" y="164306"/>
                </a:lnTo>
                <a:cubicBezTo>
                  <a:pt x="114300" y="152474"/>
                  <a:pt x="104701" y="142875"/>
                  <a:pt x="92869" y="142875"/>
                </a:cubicBezTo>
                <a:lnTo>
                  <a:pt x="85725" y="142875"/>
                </a:lnTo>
                <a:lnTo>
                  <a:pt x="85725" y="128588"/>
                </a:lnTo>
                <a:lnTo>
                  <a:pt x="171450" y="128588"/>
                </a:lnTo>
                <a:lnTo>
                  <a:pt x="171450" y="142875"/>
                </a:lnTo>
                <a:lnTo>
                  <a:pt x="164306" y="142875"/>
                </a:lnTo>
                <a:cubicBezTo>
                  <a:pt x="152474" y="142875"/>
                  <a:pt x="142875" y="152474"/>
                  <a:pt x="142875" y="164306"/>
                </a:cubicBezTo>
                <a:lnTo>
                  <a:pt x="142875" y="192881"/>
                </a:lnTo>
                <a:cubicBezTo>
                  <a:pt x="142875" y="204713"/>
                  <a:pt x="152474" y="214313"/>
                  <a:pt x="164306" y="214313"/>
                </a:cubicBezTo>
                <a:lnTo>
                  <a:pt x="207169" y="214313"/>
                </a:lnTo>
                <a:cubicBezTo>
                  <a:pt x="219001" y="214313"/>
                  <a:pt x="228600" y="204713"/>
                  <a:pt x="228600" y="192881"/>
                </a:cubicBezTo>
                <a:lnTo>
                  <a:pt x="228600" y="164306"/>
                </a:lnTo>
                <a:cubicBezTo>
                  <a:pt x="228600" y="152474"/>
                  <a:pt x="219001" y="142875"/>
                  <a:pt x="207169" y="142875"/>
                </a:cubicBezTo>
                <a:lnTo>
                  <a:pt x="200025" y="142875"/>
                </a:lnTo>
                <a:lnTo>
                  <a:pt x="200025" y="128588"/>
                </a:lnTo>
                <a:lnTo>
                  <a:pt x="242888" y="128588"/>
                </a:lnTo>
                <a:cubicBezTo>
                  <a:pt x="250790" y="128588"/>
                  <a:pt x="257175" y="122203"/>
                  <a:pt x="257175" y="114300"/>
                </a:cubicBezTo>
                <a:cubicBezTo>
                  <a:pt x="257175" y="106397"/>
                  <a:pt x="250790" y="100013"/>
                  <a:pt x="242888" y="100013"/>
                </a:cubicBezTo>
                <a:lnTo>
                  <a:pt x="142875" y="100013"/>
                </a:lnTo>
                <a:lnTo>
                  <a:pt x="142875" y="85725"/>
                </a:lnTo>
                <a:lnTo>
                  <a:pt x="150019" y="85725"/>
                </a:lnTo>
                <a:cubicBezTo>
                  <a:pt x="161851" y="85725"/>
                  <a:pt x="171450" y="76126"/>
                  <a:pt x="171450" y="64294"/>
                </a:cubicBezTo>
                <a:lnTo>
                  <a:pt x="171450" y="35719"/>
                </a:lnTo>
                <a:cubicBezTo>
                  <a:pt x="171450" y="23887"/>
                  <a:pt x="161851" y="14288"/>
                  <a:pt x="150019" y="14288"/>
                </a:cubicBezTo>
                <a:lnTo>
                  <a:pt x="107156" y="14288"/>
                </a:lnTo>
                <a:close/>
                <a:moveTo>
                  <a:pt x="200025" y="167878"/>
                </a:moveTo>
                <a:lnTo>
                  <a:pt x="203597" y="167878"/>
                </a:lnTo>
                <a:lnTo>
                  <a:pt x="203597" y="189309"/>
                </a:lnTo>
                <a:lnTo>
                  <a:pt x="167878" y="189309"/>
                </a:lnTo>
                <a:lnTo>
                  <a:pt x="167878" y="167878"/>
                </a:lnTo>
                <a:lnTo>
                  <a:pt x="200025" y="167878"/>
                </a:lnTo>
                <a:close/>
                <a:moveTo>
                  <a:pt x="85725" y="167878"/>
                </a:moveTo>
                <a:lnTo>
                  <a:pt x="89297" y="167878"/>
                </a:lnTo>
                <a:lnTo>
                  <a:pt x="89297" y="189309"/>
                </a:lnTo>
                <a:lnTo>
                  <a:pt x="53578" y="189309"/>
                </a:lnTo>
                <a:lnTo>
                  <a:pt x="53578" y="167878"/>
                </a:lnTo>
                <a:lnTo>
                  <a:pt x="85725" y="167878"/>
                </a:lnTo>
                <a:close/>
              </a:path>
            </a:pathLst>
          </a:custGeom>
          <a:solidFill>
            <a:srgbClr val="5A7D6F"/>
          </a:solidFill>
        </p:spPr>
      </p:sp>
      <p:sp>
        <p:nvSpPr>
          <p:cNvPr id="22" name="Text 20"/>
          <p:cNvSpPr/>
          <p:nvPr/>
        </p:nvSpPr>
        <p:spPr>
          <a:xfrm>
            <a:off x="5657784" y="1523670"/>
            <a:ext cx="603885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2A574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18个成员单位职责分工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5372034" y="2018772"/>
            <a:ext cx="1990725" cy="952500"/>
          </a:xfrm>
          <a:custGeom>
            <a:avLst/>
            <a:gdLst/>
            <a:ahLst/>
            <a:cxnLst/>
            <a:rect l="l" t="t" r="r" b="b"/>
            <a:pathLst>
              <a:path w="1990725" h="952500">
                <a:moveTo>
                  <a:pt x="0" y="0"/>
                </a:moveTo>
                <a:lnTo>
                  <a:pt x="1990725" y="0"/>
                </a:lnTo>
                <a:lnTo>
                  <a:pt x="1990725" y="952500"/>
                </a:lnTo>
                <a:lnTo>
                  <a:pt x="0" y="952500"/>
                </a:lnTo>
                <a:lnTo>
                  <a:pt x="0" y="0"/>
                </a:lnTo>
                <a:close/>
              </a:path>
            </a:pathLst>
          </a:custGeom>
          <a:solidFill>
            <a:srgbClr val="2A574A">
              <a:alpha val="10196"/>
            </a:srgbClr>
          </a:solidFill>
        </p:spPr>
      </p:sp>
      <p:sp>
        <p:nvSpPr>
          <p:cNvPr id="24" name="Shape 22"/>
          <p:cNvSpPr/>
          <p:nvPr/>
        </p:nvSpPr>
        <p:spPr>
          <a:xfrm>
            <a:off x="6254717" y="213304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10428" y="2991"/>
                </a:moveTo>
                <a:cubicBezTo>
                  <a:pt x="213286" y="268"/>
                  <a:pt x="217438" y="-714"/>
                  <a:pt x="221278" y="536"/>
                </a:cubicBezTo>
                <a:cubicBezTo>
                  <a:pt x="225653" y="2009"/>
                  <a:pt x="228600" y="6117"/>
                  <a:pt x="228600" y="10716"/>
                </a:cubicBezTo>
                <a:lnTo>
                  <a:pt x="228600" y="94164"/>
                </a:lnTo>
                <a:cubicBezTo>
                  <a:pt x="228600" y="152742"/>
                  <a:pt x="180335" y="200025"/>
                  <a:pt x="121980" y="200025"/>
                </a:cubicBezTo>
                <a:cubicBezTo>
                  <a:pt x="87600" y="200025"/>
                  <a:pt x="57954" y="177924"/>
                  <a:pt x="47193" y="147027"/>
                </a:cubicBezTo>
                <a:cubicBezTo>
                  <a:pt x="31388" y="160779"/>
                  <a:pt x="21431" y="181005"/>
                  <a:pt x="21431" y="203597"/>
                </a:cubicBezTo>
                <a:cubicBezTo>
                  <a:pt x="21431" y="209535"/>
                  <a:pt x="16654" y="214313"/>
                  <a:pt x="10716" y="214313"/>
                </a:cubicBezTo>
                <a:cubicBezTo>
                  <a:pt x="4777" y="214313"/>
                  <a:pt x="0" y="209535"/>
                  <a:pt x="0" y="203597"/>
                </a:cubicBezTo>
                <a:cubicBezTo>
                  <a:pt x="0" y="170155"/>
                  <a:pt x="17056" y="140687"/>
                  <a:pt x="42907" y="123364"/>
                </a:cubicBezTo>
                <a:cubicBezTo>
                  <a:pt x="58668" y="112827"/>
                  <a:pt x="77465" y="107156"/>
                  <a:pt x="96441" y="107156"/>
                </a:cubicBezTo>
                <a:lnTo>
                  <a:pt x="132159" y="107156"/>
                </a:lnTo>
                <a:cubicBezTo>
                  <a:pt x="138098" y="107156"/>
                  <a:pt x="142875" y="102379"/>
                  <a:pt x="142875" y="96441"/>
                </a:cubicBezTo>
                <a:cubicBezTo>
                  <a:pt x="142875" y="90502"/>
                  <a:pt x="138098" y="85725"/>
                  <a:pt x="132159" y="85725"/>
                </a:cubicBezTo>
                <a:lnTo>
                  <a:pt x="96441" y="85725"/>
                </a:lnTo>
                <a:cubicBezTo>
                  <a:pt x="78715" y="85725"/>
                  <a:pt x="61927" y="89654"/>
                  <a:pt x="46881" y="96664"/>
                </a:cubicBezTo>
                <a:cubicBezTo>
                  <a:pt x="57284" y="65410"/>
                  <a:pt x="86707" y="42863"/>
                  <a:pt x="121444" y="42863"/>
                </a:cubicBezTo>
                <a:cubicBezTo>
                  <a:pt x="151090" y="42863"/>
                  <a:pt x="173147" y="32995"/>
                  <a:pt x="187836" y="23217"/>
                </a:cubicBezTo>
                <a:cubicBezTo>
                  <a:pt x="196408" y="17502"/>
                  <a:pt x="203686" y="10671"/>
                  <a:pt x="210473" y="2991"/>
                </a:cubicBezTo>
                <a:close/>
              </a:path>
            </a:pathLst>
          </a:custGeom>
          <a:solidFill>
            <a:srgbClr val="2A574A"/>
          </a:solidFill>
        </p:spPr>
      </p:sp>
      <p:sp>
        <p:nvSpPr>
          <p:cNvPr id="25" name="Text 23"/>
          <p:cNvSpPr/>
          <p:nvPr/>
        </p:nvSpPr>
        <p:spPr>
          <a:xfrm>
            <a:off x="5448201" y="2437640"/>
            <a:ext cx="183832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2A574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生态环境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5452964" y="2666340"/>
            <a:ext cx="1828800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1E2D2A">
                    <a:alpha val="70000"/>
                  </a:srgbClr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监测预警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7480267" y="2018772"/>
            <a:ext cx="1990725" cy="952500"/>
          </a:xfrm>
          <a:custGeom>
            <a:avLst/>
            <a:gdLst/>
            <a:ahLst/>
            <a:cxnLst/>
            <a:rect l="l" t="t" r="r" b="b"/>
            <a:pathLst>
              <a:path w="1990725" h="952500">
                <a:moveTo>
                  <a:pt x="0" y="0"/>
                </a:moveTo>
                <a:lnTo>
                  <a:pt x="1990725" y="0"/>
                </a:lnTo>
                <a:lnTo>
                  <a:pt x="1990725" y="952500"/>
                </a:lnTo>
                <a:lnTo>
                  <a:pt x="0" y="952500"/>
                </a:lnTo>
                <a:lnTo>
                  <a:pt x="0" y="0"/>
                </a:lnTo>
                <a:close/>
              </a:path>
            </a:pathLst>
          </a:custGeom>
          <a:solidFill>
            <a:srgbClr val="5A7D6F">
              <a:alpha val="10196"/>
            </a:srgbClr>
          </a:solidFill>
        </p:spPr>
      </p:sp>
      <p:sp>
        <p:nvSpPr>
          <p:cNvPr id="28" name="Shape 26"/>
          <p:cNvSpPr/>
          <p:nvPr/>
        </p:nvSpPr>
        <p:spPr>
          <a:xfrm>
            <a:off x="8362951" y="213304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cubicBezTo>
                  <a:pt x="116354" y="0"/>
                  <a:pt x="118408" y="446"/>
                  <a:pt x="120283" y="1295"/>
                </a:cubicBezTo>
                <a:lnTo>
                  <a:pt x="204401" y="36969"/>
                </a:lnTo>
                <a:cubicBezTo>
                  <a:pt x="214223" y="41121"/>
                  <a:pt x="221546" y="50810"/>
                  <a:pt x="221501" y="62508"/>
                </a:cubicBezTo>
                <a:cubicBezTo>
                  <a:pt x="221278" y="106799"/>
                  <a:pt x="203061" y="187836"/>
                  <a:pt x="126132" y="224671"/>
                </a:cubicBezTo>
                <a:cubicBezTo>
                  <a:pt x="118676" y="228243"/>
                  <a:pt x="110014" y="228243"/>
                  <a:pt x="102557" y="224671"/>
                </a:cubicBezTo>
                <a:cubicBezTo>
                  <a:pt x="25584" y="187836"/>
                  <a:pt x="7412" y="106799"/>
                  <a:pt x="7188" y="62508"/>
                </a:cubicBezTo>
                <a:cubicBezTo>
                  <a:pt x="7144" y="50810"/>
                  <a:pt x="14466" y="41121"/>
                  <a:pt x="24289" y="36969"/>
                </a:cubicBezTo>
                <a:lnTo>
                  <a:pt x="108362" y="1295"/>
                </a:lnTo>
                <a:cubicBezTo>
                  <a:pt x="110237" y="446"/>
                  <a:pt x="112246" y="0"/>
                  <a:pt x="114300" y="0"/>
                </a:cubicBezTo>
                <a:close/>
                <a:moveTo>
                  <a:pt x="114300" y="29825"/>
                </a:moveTo>
                <a:lnTo>
                  <a:pt x="114300" y="198641"/>
                </a:lnTo>
                <a:cubicBezTo>
                  <a:pt x="175915" y="168816"/>
                  <a:pt x="192479" y="102736"/>
                  <a:pt x="192881" y="63178"/>
                </a:cubicBezTo>
                <a:lnTo>
                  <a:pt x="114300" y="29870"/>
                </a:lnTo>
                <a:lnTo>
                  <a:pt x="114300" y="29870"/>
                </a:lnTo>
                <a:close/>
              </a:path>
            </a:pathLst>
          </a:custGeom>
          <a:solidFill>
            <a:srgbClr val="5A7D6F"/>
          </a:solidFill>
        </p:spPr>
      </p:sp>
      <p:sp>
        <p:nvSpPr>
          <p:cNvPr id="29" name="Text 27"/>
          <p:cNvSpPr/>
          <p:nvPr/>
        </p:nvSpPr>
        <p:spPr>
          <a:xfrm>
            <a:off x="7556434" y="2437640"/>
            <a:ext cx="183832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2A574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公安局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7561197" y="2666340"/>
            <a:ext cx="1828800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1E2D2A">
                    <a:alpha val="70000"/>
                  </a:srgbClr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交通管控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9588500" y="2018772"/>
            <a:ext cx="1990725" cy="952500"/>
          </a:xfrm>
          <a:custGeom>
            <a:avLst/>
            <a:gdLst/>
            <a:ahLst/>
            <a:cxnLst/>
            <a:rect l="l" t="t" r="r" b="b"/>
            <a:pathLst>
              <a:path w="1990725" h="952500">
                <a:moveTo>
                  <a:pt x="0" y="0"/>
                </a:moveTo>
                <a:lnTo>
                  <a:pt x="1990725" y="0"/>
                </a:lnTo>
                <a:lnTo>
                  <a:pt x="1990725" y="952500"/>
                </a:lnTo>
                <a:lnTo>
                  <a:pt x="0" y="952500"/>
                </a:lnTo>
                <a:lnTo>
                  <a:pt x="0" y="0"/>
                </a:lnTo>
                <a:close/>
              </a:path>
            </a:pathLst>
          </a:custGeom>
          <a:solidFill>
            <a:srgbClr val="2A574A">
              <a:alpha val="10196"/>
            </a:srgbClr>
          </a:solidFill>
        </p:spPr>
      </p:sp>
      <p:sp>
        <p:nvSpPr>
          <p:cNvPr id="32" name="Shape 30"/>
          <p:cNvSpPr/>
          <p:nvPr/>
        </p:nvSpPr>
        <p:spPr>
          <a:xfrm>
            <a:off x="10456897" y="2133040"/>
            <a:ext cx="257175" cy="228600"/>
          </a:xfrm>
          <a:custGeom>
            <a:avLst/>
            <a:gdLst/>
            <a:ahLst/>
            <a:cxnLst/>
            <a:rect l="l" t="t" r="r" b="b"/>
            <a:pathLst>
              <a:path w="257175" h="228600">
                <a:moveTo>
                  <a:pt x="21431" y="87422"/>
                </a:moveTo>
                <a:lnTo>
                  <a:pt x="114836" y="125864"/>
                </a:lnTo>
                <a:cubicBezTo>
                  <a:pt x="119211" y="127650"/>
                  <a:pt x="123855" y="128588"/>
                  <a:pt x="128588" y="128588"/>
                </a:cubicBezTo>
                <a:cubicBezTo>
                  <a:pt x="133320" y="128588"/>
                  <a:pt x="137964" y="127650"/>
                  <a:pt x="142339" y="125864"/>
                </a:cubicBezTo>
                <a:lnTo>
                  <a:pt x="250567" y="81305"/>
                </a:lnTo>
                <a:cubicBezTo>
                  <a:pt x="254585" y="79653"/>
                  <a:pt x="257175" y="75768"/>
                  <a:pt x="257175" y="71437"/>
                </a:cubicBezTo>
                <a:cubicBezTo>
                  <a:pt x="257175" y="67107"/>
                  <a:pt x="254585" y="63222"/>
                  <a:pt x="250567" y="61570"/>
                </a:cubicBezTo>
                <a:lnTo>
                  <a:pt x="142339" y="17011"/>
                </a:lnTo>
                <a:cubicBezTo>
                  <a:pt x="137964" y="15225"/>
                  <a:pt x="133320" y="14288"/>
                  <a:pt x="128588" y="14288"/>
                </a:cubicBezTo>
                <a:cubicBezTo>
                  <a:pt x="123855" y="14288"/>
                  <a:pt x="119211" y="15225"/>
                  <a:pt x="114836" y="17011"/>
                </a:cubicBezTo>
                <a:lnTo>
                  <a:pt x="6608" y="61570"/>
                </a:lnTo>
                <a:cubicBezTo>
                  <a:pt x="2590" y="63222"/>
                  <a:pt x="0" y="67107"/>
                  <a:pt x="0" y="71438"/>
                </a:cubicBezTo>
                <a:lnTo>
                  <a:pt x="0" y="203597"/>
                </a:lnTo>
                <a:cubicBezTo>
                  <a:pt x="0" y="209535"/>
                  <a:pt x="4777" y="214313"/>
                  <a:pt x="10716" y="214313"/>
                </a:cubicBezTo>
                <a:cubicBezTo>
                  <a:pt x="16654" y="214313"/>
                  <a:pt x="21431" y="209535"/>
                  <a:pt x="21431" y="203597"/>
                </a:cubicBezTo>
                <a:lnTo>
                  <a:pt x="21431" y="87422"/>
                </a:lnTo>
                <a:close/>
                <a:moveTo>
                  <a:pt x="42863" y="119435"/>
                </a:moveTo>
                <a:lnTo>
                  <a:pt x="42863" y="171450"/>
                </a:lnTo>
                <a:cubicBezTo>
                  <a:pt x="42863" y="195114"/>
                  <a:pt x="81260" y="214313"/>
                  <a:pt x="128588" y="214313"/>
                </a:cubicBezTo>
                <a:cubicBezTo>
                  <a:pt x="175915" y="214313"/>
                  <a:pt x="214313" y="195114"/>
                  <a:pt x="214313" y="171450"/>
                </a:cubicBezTo>
                <a:lnTo>
                  <a:pt x="214313" y="119390"/>
                </a:lnTo>
                <a:lnTo>
                  <a:pt x="150510" y="145688"/>
                </a:lnTo>
                <a:cubicBezTo>
                  <a:pt x="143545" y="148545"/>
                  <a:pt x="136133" y="150019"/>
                  <a:pt x="128588" y="150019"/>
                </a:cubicBezTo>
                <a:cubicBezTo>
                  <a:pt x="121042" y="150019"/>
                  <a:pt x="113630" y="148545"/>
                  <a:pt x="106665" y="145688"/>
                </a:cubicBezTo>
                <a:lnTo>
                  <a:pt x="42863" y="119390"/>
                </a:lnTo>
                <a:close/>
              </a:path>
            </a:pathLst>
          </a:custGeom>
          <a:solidFill>
            <a:srgbClr val="2A574A"/>
          </a:solidFill>
        </p:spPr>
      </p:sp>
      <p:sp>
        <p:nvSpPr>
          <p:cNvPr id="33" name="Text 31"/>
          <p:cNvSpPr/>
          <p:nvPr/>
        </p:nvSpPr>
        <p:spPr>
          <a:xfrm>
            <a:off x="9664668" y="2437640"/>
            <a:ext cx="183832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2A574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教育局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9669430" y="2666340"/>
            <a:ext cx="1828800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1E2D2A">
                    <a:alpha val="70000"/>
                  </a:srgbClr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学校防护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5372034" y="3085207"/>
            <a:ext cx="1990725" cy="952500"/>
          </a:xfrm>
          <a:custGeom>
            <a:avLst/>
            <a:gdLst/>
            <a:ahLst/>
            <a:cxnLst/>
            <a:rect l="l" t="t" r="r" b="b"/>
            <a:pathLst>
              <a:path w="1990725" h="952500">
                <a:moveTo>
                  <a:pt x="0" y="0"/>
                </a:moveTo>
                <a:lnTo>
                  <a:pt x="1990725" y="0"/>
                </a:lnTo>
                <a:lnTo>
                  <a:pt x="1990725" y="952500"/>
                </a:lnTo>
                <a:lnTo>
                  <a:pt x="0" y="952500"/>
                </a:lnTo>
                <a:lnTo>
                  <a:pt x="0" y="0"/>
                </a:lnTo>
                <a:close/>
              </a:path>
            </a:pathLst>
          </a:custGeom>
          <a:solidFill>
            <a:srgbClr val="5A7D6F">
              <a:alpha val="10196"/>
            </a:srgbClr>
          </a:solidFill>
        </p:spPr>
      </p:sp>
      <p:sp>
        <p:nvSpPr>
          <p:cNvPr id="36" name="Shape 34"/>
          <p:cNvSpPr/>
          <p:nvPr/>
        </p:nvSpPr>
        <p:spPr>
          <a:xfrm>
            <a:off x="6254717" y="3199474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48176"/>
                </a:moveTo>
                <a:lnTo>
                  <a:pt x="107603" y="38889"/>
                </a:lnTo>
                <a:cubicBezTo>
                  <a:pt x="96441" y="23440"/>
                  <a:pt x="78537" y="14288"/>
                  <a:pt x="59427" y="14288"/>
                </a:cubicBezTo>
                <a:cubicBezTo>
                  <a:pt x="26610" y="14288"/>
                  <a:pt x="0" y="40898"/>
                  <a:pt x="0" y="73715"/>
                </a:cubicBezTo>
                <a:lnTo>
                  <a:pt x="0" y="74875"/>
                </a:lnTo>
                <a:cubicBezTo>
                  <a:pt x="0" y="85412"/>
                  <a:pt x="2768" y="96307"/>
                  <a:pt x="7412" y="107156"/>
                </a:cubicBezTo>
                <a:lnTo>
                  <a:pt x="54739" y="107156"/>
                </a:lnTo>
                <a:cubicBezTo>
                  <a:pt x="56168" y="107156"/>
                  <a:pt x="57463" y="106308"/>
                  <a:pt x="58043" y="104968"/>
                </a:cubicBezTo>
                <a:lnTo>
                  <a:pt x="72241" y="70902"/>
                </a:lnTo>
                <a:cubicBezTo>
                  <a:pt x="73893" y="66973"/>
                  <a:pt x="77733" y="64383"/>
                  <a:pt x="81975" y="64294"/>
                </a:cubicBezTo>
                <a:cubicBezTo>
                  <a:pt x="86216" y="64204"/>
                  <a:pt x="90145" y="66705"/>
                  <a:pt x="91886" y="70589"/>
                </a:cubicBezTo>
                <a:lnTo>
                  <a:pt x="114791" y="121444"/>
                </a:lnTo>
                <a:lnTo>
                  <a:pt x="133276" y="84475"/>
                </a:lnTo>
                <a:cubicBezTo>
                  <a:pt x="135106" y="80858"/>
                  <a:pt x="138812" y="78537"/>
                  <a:pt x="142875" y="78537"/>
                </a:cubicBezTo>
                <a:cubicBezTo>
                  <a:pt x="146938" y="78537"/>
                  <a:pt x="150644" y="80814"/>
                  <a:pt x="152474" y="84475"/>
                </a:cubicBezTo>
                <a:lnTo>
                  <a:pt x="162833" y="105147"/>
                </a:lnTo>
                <a:cubicBezTo>
                  <a:pt x="163458" y="106353"/>
                  <a:pt x="164663" y="107112"/>
                  <a:pt x="166048" y="107112"/>
                </a:cubicBezTo>
                <a:lnTo>
                  <a:pt x="221233" y="107112"/>
                </a:lnTo>
                <a:cubicBezTo>
                  <a:pt x="225921" y="96262"/>
                  <a:pt x="228645" y="85368"/>
                  <a:pt x="228645" y="74831"/>
                </a:cubicBezTo>
                <a:lnTo>
                  <a:pt x="228645" y="73670"/>
                </a:lnTo>
                <a:cubicBezTo>
                  <a:pt x="228600" y="40898"/>
                  <a:pt x="201990" y="14288"/>
                  <a:pt x="169173" y="14288"/>
                </a:cubicBezTo>
                <a:cubicBezTo>
                  <a:pt x="150108" y="14288"/>
                  <a:pt x="132159" y="23440"/>
                  <a:pt x="120997" y="38889"/>
                </a:cubicBezTo>
                <a:lnTo>
                  <a:pt x="114300" y="48131"/>
                </a:lnTo>
                <a:close/>
                <a:moveTo>
                  <a:pt x="209669" y="128588"/>
                </a:moveTo>
                <a:lnTo>
                  <a:pt x="166003" y="128588"/>
                </a:lnTo>
                <a:cubicBezTo>
                  <a:pt x="156537" y="128588"/>
                  <a:pt x="147876" y="123230"/>
                  <a:pt x="143634" y="114746"/>
                </a:cubicBezTo>
                <a:lnTo>
                  <a:pt x="142875" y="113228"/>
                </a:lnTo>
                <a:lnTo>
                  <a:pt x="123899" y="151224"/>
                </a:lnTo>
                <a:cubicBezTo>
                  <a:pt x="122069" y="154930"/>
                  <a:pt x="118229" y="157252"/>
                  <a:pt x="114077" y="157163"/>
                </a:cubicBezTo>
                <a:cubicBezTo>
                  <a:pt x="109924" y="157073"/>
                  <a:pt x="106219" y="154618"/>
                  <a:pt x="104522" y="150867"/>
                </a:cubicBezTo>
                <a:lnTo>
                  <a:pt x="82510" y="101977"/>
                </a:lnTo>
                <a:lnTo>
                  <a:pt x="77822" y="113228"/>
                </a:lnTo>
                <a:cubicBezTo>
                  <a:pt x="73938" y="122560"/>
                  <a:pt x="64830" y="128632"/>
                  <a:pt x="54739" y="128632"/>
                </a:cubicBezTo>
                <a:lnTo>
                  <a:pt x="18931" y="128632"/>
                </a:lnTo>
                <a:cubicBezTo>
                  <a:pt x="40005" y="161583"/>
                  <a:pt x="73849" y="191899"/>
                  <a:pt x="95012" y="208062"/>
                </a:cubicBezTo>
                <a:cubicBezTo>
                  <a:pt x="100548" y="212259"/>
                  <a:pt x="107335" y="214357"/>
                  <a:pt x="114255" y="214357"/>
                </a:cubicBezTo>
                <a:cubicBezTo>
                  <a:pt x="121176" y="214357"/>
                  <a:pt x="128007" y="212303"/>
                  <a:pt x="133499" y="208062"/>
                </a:cubicBezTo>
                <a:cubicBezTo>
                  <a:pt x="154751" y="191854"/>
                  <a:pt x="188595" y="161538"/>
                  <a:pt x="209669" y="128588"/>
                </a:cubicBezTo>
                <a:close/>
              </a:path>
            </a:pathLst>
          </a:custGeom>
          <a:solidFill>
            <a:srgbClr val="5A7D6F"/>
          </a:solidFill>
        </p:spPr>
      </p:sp>
      <p:sp>
        <p:nvSpPr>
          <p:cNvPr id="37" name="Text 35"/>
          <p:cNvSpPr/>
          <p:nvPr/>
        </p:nvSpPr>
        <p:spPr>
          <a:xfrm>
            <a:off x="5448201" y="3504077"/>
            <a:ext cx="183832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2A574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卫健委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5452964" y="3732777"/>
            <a:ext cx="1828800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1E2D2A">
                    <a:alpha val="70000"/>
                  </a:srgbClr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医疗保障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7480267" y="3085207"/>
            <a:ext cx="1990725" cy="952500"/>
          </a:xfrm>
          <a:custGeom>
            <a:avLst/>
            <a:gdLst/>
            <a:ahLst/>
            <a:cxnLst/>
            <a:rect l="l" t="t" r="r" b="b"/>
            <a:pathLst>
              <a:path w="1990725" h="952500">
                <a:moveTo>
                  <a:pt x="0" y="0"/>
                </a:moveTo>
                <a:lnTo>
                  <a:pt x="1990725" y="0"/>
                </a:lnTo>
                <a:lnTo>
                  <a:pt x="1990725" y="952500"/>
                </a:lnTo>
                <a:lnTo>
                  <a:pt x="0" y="952500"/>
                </a:lnTo>
                <a:lnTo>
                  <a:pt x="0" y="0"/>
                </a:lnTo>
                <a:close/>
              </a:path>
            </a:pathLst>
          </a:custGeom>
          <a:solidFill>
            <a:srgbClr val="2A574A">
              <a:alpha val="10196"/>
            </a:srgbClr>
          </a:solidFill>
        </p:spPr>
      </p:sp>
      <p:sp>
        <p:nvSpPr>
          <p:cNvPr id="40" name="Shape 38"/>
          <p:cNvSpPr/>
          <p:nvPr/>
        </p:nvSpPr>
        <p:spPr>
          <a:xfrm>
            <a:off x="8391526" y="3199474"/>
            <a:ext cx="171450" cy="228600"/>
          </a:xfrm>
          <a:custGeom>
            <a:avLst/>
            <a:gdLst/>
            <a:ahLst/>
            <a:cxnLst/>
            <a:rect l="l" t="t" r="r" b="b"/>
            <a:pathLst>
              <a:path w="171450" h="228600">
                <a:moveTo>
                  <a:pt x="28575" y="0"/>
                </a:moveTo>
                <a:cubicBezTo>
                  <a:pt x="12814" y="0"/>
                  <a:pt x="0" y="12814"/>
                  <a:pt x="0" y="28575"/>
                </a:cubicBezTo>
                <a:lnTo>
                  <a:pt x="0" y="200025"/>
                </a:lnTo>
                <a:cubicBezTo>
                  <a:pt x="0" y="215786"/>
                  <a:pt x="12814" y="228600"/>
                  <a:pt x="28575" y="228600"/>
                </a:cubicBezTo>
                <a:lnTo>
                  <a:pt x="142875" y="228600"/>
                </a:lnTo>
                <a:cubicBezTo>
                  <a:pt x="158636" y="228600"/>
                  <a:pt x="171450" y="215786"/>
                  <a:pt x="171450" y="200025"/>
                </a:cubicBezTo>
                <a:lnTo>
                  <a:pt x="171450" y="28575"/>
                </a:lnTo>
                <a:cubicBezTo>
                  <a:pt x="171450" y="12814"/>
                  <a:pt x="158636" y="0"/>
                  <a:pt x="142875" y="0"/>
                </a:cubicBezTo>
                <a:lnTo>
                  <a:pt x="28575" y="0"/>
                </a:lnTo>
                <a:close/>
                <a:moveTo>
                  <a:pt x="78581" y="157163"/>
                </a:moveTo>
                <a:lnTo>
                  <a:pt x="92869" y="157163"/>
                </a:lnTo>
                <a:cubicBezTo>
                  <a:pt x="100772" y="157163"/>
                  <a:pt x="107156" y="163547"/>
                  <a:pt x="107156" y="171450"/>
                </a:cubicBezTo>
                <a:lnTo>
                  <a:pt x="107156" y="207169"/>
                </a:lnTo>
                <a:lnTo>
                  <a:pt x="64294" y="207169"/>
                </a:lnTo>
                <a:lnTo>
                  <a:pt x="64294" y="171450"/>
                </a:lnTo>
                <a:cubicBezTo>
                  <a:pt x="64294" y="163547"/>
                  <a:pt x="70678" y="157163"/>
                  <a:pt x="78581" y="157163"/>
                </a:cubicBezTo>
                <a:close/>
                <a:moveTo>
                  <a:pt x="42863" y="50006"/>
                </a:moveTo>
                <a:cubicBezTo>
                  <a:pt x="42863" y="46077"/>
                  <a:pt x="46077" y="42863"/>
                  <a:pt x="50006" y="42863"/>
                </a:cubicBezTo>
                <a:lnTo>
                  <a:pt x="64294" y="42863"/>
                </a:lnTo>
                <a:cubicBezTo>
                  <a:pt x="68223" y="42863"/>
                  <a:pt x="71438" y="46077"/>
                  <a:pt x="71438" y="50006"/>
                </a:cubicBezTo>
                <a:lnTo>
                  <a:pt x="71438" y="64294"/>
                </a:lnTo>
                <a:cubicBezTo>
                  <a:pt x="71438" y="68223"/>
                  <a:pt x="68223" y="71438"/>
                  <a:pt x="64294" y="71438"/>
                </a:cubicBezTo>
                <a:lnTo>
                  <a:pt x="50006" y="71438"/>
                </a:lnTo>
                <a:cubicBezTo>
                  <a:pt x="46077" y="71438"/>
                  <a:pt x="42863" y="68223"/>
                  <a:pt x="42863" y="64294"/>
                </a:cubicBezTo>
                <a:lnTo>
                  <a:pt x="42863" y="50006"/>
                </a:lnTo>
                <a:close/>
                <a:moveTo>
                  <a:pt x="107156" y="42863"/>
                </a:moveTo>
                <a:lnTo>
                  <a:pt x="121444" y="42863"/>
                </a:lnTo>
                <a:cubicBezTo>
                  <a:pt x="125373" y="42863"/>
                  <a:pt x="128588" y="46077"/>
                  <a:pt x="128588" y="50006"/>
                </a:cubicBezTo>
                <a:lnTo>
                  <a:pt x="128588" y="64294"/>
                </a:lnTo>
                <a:cubicBezTo>
                  <a:pt x="128588" y="68223"/>
                  <a:pt x="125373" y="71438"/>
                  <a:pt x="121444" y="71438"/>
                </a:cubicBezTo>
                <a:lnTo>
                  <a:pt x="107156" y="71438"/>
                </a:lnTo>
                <a:cubicBezTo>
                  <a:pt x="103227" y="71438"/>
                  <a:pt x="100013" y="68223"/>
                  <a:pt x="100013" y="64294"/>
                </a:cubicBezTo>
                <a:lnTo>
                  <a:pt x="100013" y="50006"/>
                </a:lnTo>
                <a:cubicBezTo>
                  <a:pt x="100013" y="46077"/>
                  <a:pt x="103227" y="42863"/>
                  <a:pt x="107156" y="42863"/>
                </a:cubicBezTo>
                <a:close/>
                <a:moveTo>
                  <a:pt x="42863" y="107156"/>
                </a:moveTo>
                <a:cubicBezTo>
                  <a:pt x="42863" y="103227"/>
                  <a:pt x="46077" y="100013"/>
                  <a:pt x="50006" y="100013"/>
                </a:cubicBezTo>
                <a:lnTo>
                  <a:pt x="64294" y="100013"/>
                </a:lnTo>
                <a:cubicBezTo>
                  <a:pt x="68223" y="100013"/>
                  <a:pt x="71438" y="103227"/>
                  <a:pt x="71438" y="107156"/>
                </a:cubicBezTo>
                <a:lnTo>
                  <a:pt x="71438" y="121444"/>
                </a:lnTo>
                <a:cubicBezTo>
                  <a:pt x="71438" y="125373"/>
                  <a:pt x="68223" y="128588"/>
                  <a:pt x="64294" y="128588"/>
                </a:cubicBezTo>
                <a:lnTo>
                  <a:pt x="50006" y="128588"/>
                </a:lnTo>
                <a:cubicBezTo>
                  <a:pt x="46077" y="128588"/>
                  <a:pt x="42863" y="125373"/>
                  <a:pt x="42863" y="121444"/>
                </a:cubicBezTo>
                <a:lnTo>
                  <a:pt x="42863" y="107156"/>
                </a:lnTo>
                <a:close/>
                <a:moveTo>
                  <a:pt x="107156" y="100013"/>
                </a:moveTo>
                <a:lnTo>
                  <a:pt x="121444" y="100013"/>
                </a:lnTo>
                <a:cubicBezTo>
                  <a:pt x="125373" y="100013"/>
                  <a:pt x="128588" y="103227"/>
                  <a:pt x="128588" y="107156"/>
                </a:cubicBezTo>
                <a:lnTo>
                  <a:pt x="128588" y="121444"/>
                </a:lnTo>
                <a:cubicBezTo>
                  <a:pt x="128588" y="125373"/>
                  <a:pt x="125373" y="128588"/>
                  <a:pt x="121444" y="128588"/>
                </a:cubicBezTo>
                <a:lnTo>
                  <a:pt x="107156" y="128588"/>
                </a:lnTo>
                <a:cubicBezTo>
                  <a:pt x="103227" y="128588"/>
                  <a:pt x="100013" y="125373"/>
                  <a:pt x="100013" y="121444"/>
                </a:cubicBezTo>
                <a:lnTo>
                  <a:pt x="100013" y="107156"/>
                </a:lnTo>
                <a:cubicBezTo>
                  <a:pt x="100013" y="103227"/>
                  <a:pt x="103227" y="100013"/>
                  <a:pt x="107156" y="100013"/>
                </a:cubicBezTo>
                <a:close/>
              </a:path>
            </a:pathLst>
          </a:custGeom>
          <a:solidFill>
            <a:srgbClr val="2A574A"/>
          </a:solidFill>
        </p:spPr>
      </p:sp>
      <p:sp>
        <p:nvSpPr>
          <p:cNvPr id="41" name="Text 39"/>
          <p:cNvSpPr/>
          <p:nvPr/>
        </p:nvSpPr>
        <p:spPr>
          <a:xfrm>
            <a:off x="7556434" y="3504077"/>
            <a:ext cx="183832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2A574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住建局</a:t>
            </a:r>
            <a:endParaRPr lang="en-US" sz="1600" dirty="0"/>
          </a:p>
        </p:txBody>
      </p:sp>
      <p:sp>
        <p:nvSpPr>
          <p:cNvPr id="42" name="Text 40"/>
          <p:cNvSpPr/>
          <p:nvPr/>
        </p:nvSpPr>
        <p:spPr>
          <a:xfrm>
            <a:off x="7561197" y="3732777"/>
            <a:ext cx="1828800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1E2D2A">
                    <a:alpha val="70000"/>
                  </a:srgbClr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工地管控</a:t>
            </a:r>
            <a:endParaRPr lang="en-US" sz="1600" dirty="0"/>
          </a:p>
        </p:txBody>
      </p:sp>
      <p:sp>
        <p:nvSpPr>
          <p:cNvPr id="43" name="Shape 41"/>
          <p:cNvSpPr/>
          <p:nvPr/>
        </p:nvSpPr>
        <p:spPr>
          <a:xfrm>
            <a:off x="9588500" y="3085207"/>
            <a:ext cx="1990725" cy="952500"/>
          </a:xfrm>
          <a:custGeom>
            <a:avLst/>
            <a:gdLst/>
            <a:ahLst/>
            <a:cxnLst/>
            <a:rect l="l" t="t" r="r" b="b"/>
            <a:pathLst>
              <a:path w="1990725" h="952500">
                <a:moveTo>
                  <a:pt x="0" y="0"/>
                </a:moveTo>
                <a:lnTo>
                  <a:pt x="1990725" y="0"/>
                </a:lnTo>
                <a:lnTo>
                  <a:pt x="1990725" y="952500"/>
                </a:lnTo>
                <a:lnTo>
                  <a:pt x="0" y="952500"/>
                </a:lnTo>
                <a:lnTo>
                  <a:pt x="0" y="0"/>
                </a:lnTo>
                <a:close/>
              </a:path>
            </a:pathLst>
          </a:custGeom>
          <a:solidFill>
            <a:srgbClr val="5A7D6F">
              <a:alpha val="10196"/>
            </a:srgbClr>
          </a:solidFill>
        </p:spPr>
      </p:sp>
      <p:sp>
        <p:nvSpPr>
          <p:cNvPr id="44" name="Shape 42"/>
          <p:cNvSpPr/>
          <p:nvPr/>
        </p:nvSpPr>
        <p:spPr>
          <a:xfrm>
            <a:off x="10456897" y="3199474"/>
            <a:ext cx="257175" cy="228600"/>
          </a:xfrm>
          <a:custGeom>
            <a:avLst/>
            <a:gdLst/>
            <a:ahLst/>
            <a:cxnLst/>
            <a:rect l="l" t="t" r="r" b="b"/>
            <a:pathLst>
              <a:path w="257175" h="228600">
                <a:moveTo>
                  <a:pt x="0" y="42863"/>
                </a:moveTo>
                <a:cubicBezTo>
                  <a:pt x="0" y="27102"/>
                  <a:pt x="12814" y="14288"/>
                  <a:pt x="28575" y="14288"/>
                </a:cubicBezTo>
                <a:lnTo>
                  <a:pt x="157163" y="14288"/>
                </a:lnTo>
                <a:cubicBezTo>
                  <a:pt x="172923" y="14288"/>
                  <a:pt x="185738" y="27102"/>
                  <a:pt x="185738" y="42863"/>
                </a:cubicBezTo>
                <a:lnTo>
                  <a:pt x="185738" y="57150"/>
                </a:lnTo>
                <a:lnTo>
                  <a:pt x="208374" y="57150"/>
                </a:lnTo>
                <a:cubicBezTo>
                  <a:pt x="215964" y="57150"/>
                  <a:pt x="223242" y="60141"/>
                  <a:pt x="228600" y="65499"/>
                </a:cubicBezTo>
                <a:lnTo>
                  <a:pt x="248826" y="85725"/>
                </a:lnTo>
                <a:cubicBezTo>
                  <a:pt x="254184" y="91083"/>
                  <a:pt x="257175" y="98361"/>
                  <a:pt x="257175" y="105951"/>
                </a:cubicBezTo>
                <a:lnTo>
                  <a:pt x="257175" y="171450"/>
                </a:lnTo>
                <a:cubicBezTo>
                  <a:pt x="257175" y="187211"/>
                  <a:pt x="244361" y="200025"/>
                  <a:pt x="228600" y="200025"/>
                </a:cubicBezTo>
                <a:lnTo>
                  <a:pt x="227127" y="200025"/>
                </a:lnTo>
                <a:cubicBezTo>
                  <a:pt x="222483" y="216500"/>
                  <a:pt x="207303" y="228600"/>
                  <a:pt x="189309" y="228600"/>
                </a:cubicBezTo>
                <a:cubicBezTo>
                  <a:pt x="171316" y="228600"/>
                  <a:pt x="156180" y="216500"/>
                  <a:pt x="151492" y="200025"/>
                </a:cubicBezTo>
                <a:lnTo>
                  <a:pt x="105683" y="200025"/>
                </a:lnTo>
                <a:cubicBezTo>
                  <a:pt x="101039" y="216500"/>
                  <a:pt x="85859" y="228600"/>
                  <a:pt x="67866" y="228600"/>
                </a:cubicBezTo>
                <a:cubicBezTo>
                  <a:pt x="49872" y="228600"/>
                  <a:pt x="34736" y="216500"/>
                  <a:pt x="30048" y="200025"/>
                </a:cubicBezTo>
                <a:lnTo>
                  <a:pt x="28575" y="200025"/>
                </a:lnTo>
                <a:cubicBezTo>
                  <a:pt x="12814" y="200025"/>
                  <a:pt x="0" y="187211"/>
                  <a:pt x="0" y="171450"/>
                </a:cubicBezTo>
                <a:lnTo>
                  <a:pt x="0" y="42863"/>
                </a:lnTo>
                <a:close/>
                <a:moveTo>
                  <a:pt x="228600" y="128588"/>
                </a:moveTo>
                <a:lnTo>
                  <a:pt x="228600" y="105951"/>
                </a:lnTo>
                <a:lnTo>
                  <a:pt x="208374" y="85725"/>
                </a:lnTo>
                <a:lnTo>
                  <a:pt x="185738" y="85725"/>
                </a:lnTo>
                <a:lnTo>
                  <a:pt x="185738" y="128588"/>
                </a:lnTo>
                <a:lnTo>
                  <a:pt x="228600" y="128588"/>
                </a:lnTo>
                <a:close/>
                <a:moveTo>
                  <a:pt x="85725" y="189309"/>
                </a:moveTo>
                <a:cubicBezTo>
                  <a:pt x="85725" y="179453"/>
                  <a:pt x="77722" y="171450"/>
                  <a:pt x="67866" y="171450"/>
                </a:cubicBezTo>
                <a:cubicBezTo>
                  <a:pt x="58009" y="171450"/>
                  <a:pt x="50006" y="179453"/>
                  <a:pt x="50006" y="189309"/>
                </a:cubicBezTo>
                <a:cubicBezTo>
                  <a:pt x="50006" y="199166"/>
                  <a:pt x="58009" y="207169"/>
                  <a:pt x="67866" y="207169"/>
                </a:cubicBezTo>
                <a:cubicBezTo>
                  <a:pt x="77722" y="207169"/>
                  <a:pt x="85725" y="199166"/>
                  <a:pt x="85725" y="189309"/>
                </a:cubicBezTo>
                <a:close/>
                <a:moveTo>
                  <a:pt x="189309" y="207169"/>
                </a:moveTo>
                <a:cubicBezTo>
                  <a:pt x="199166" y="207169"/>
                  <a:pt x="207169" y="199166"/>
                  <a:pt x="207169" y="189309"/>
                </a:cubicBezTo>
                <a:cubicBezTo>
                  <a:pt x="207169" y="179453"/>
                  <a:pt x="199166" y="171450"/>
                  <a:pt x="189309" y="171450"/>
                </a:cubicBezTo>
                <a:cubicBezTo>
                  <a:pt x="179453" y="171450"/>
                  <a:pt x="171450" y="179453"/>
                  <a:pt x="171450" y="189309"/>
                </a:cubicBezTo>
                <a:cubicBezTo>
                  <a:pt x="171450" y="199166"/>
                  <a:pt x="179453" y="207169"/>
                  <a:pt x="189309" y="207169"/>
                </a:cubicBezTo>
                <a:close/>
              </a:path>
            </a:pathLst>
          </a:custGeom>
          <a:solidFill>
            <a:srgbClr val="5A7D6F"/>
          </a:solidFill>
        </p:spPr>
      </p:sp>
      <p:sp>
        <p:nvSpPr>
          <p:cNvPr id="45" name="Text 43"/>
          <p:cNvSpPr/>
          <p:nvPr/>
        </p:nvSpPr>
        <p:spPr>
          <a:xfrm>
            <a:off x="9664668" y="3504077"/>
            <a:ext cx="183832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2A574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交通局</a:t>
            </a:r>
            <a:endParaRPr lang="en-US" sz="1600" dirty="0"/>
          </a:p>
        </p:txBody>
      </p:sp>
      <p:sp>
        <p:nvSpPr>
          <p:cNvPr id="46" name="Text 44"/>
          <p:cNvSpPr/>
          <p:nvPr/>
        </p:nvSpPr>
        <p:spPr>
          <a:xfrm>
            <a:off x="9669430" y="3732777"/>
            <a:ext cx="1828800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1E2D2A">
                    <a:alpha val="70000"/>
                  </a:srgbClr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运输监管</a:t>
            </a:r>
            <a:endParaRPr lang="en-US" sz="1600" dirty="0"/>
          </a:p>
        </p:txBody>
      </p:sp>
      <p:sp>
        <p:nvSpPr>
          <p:cNvPr id="47" name="Shape 45"/>
          <p:cNvSpPr/>
          <p:nvPr/>
        </p:nvSpPr>
        <p:spPr>
          <a:xfrm>
            <a:off x="5372034" y="4151644"/>
            <a:ext cx="1990725" cy="952500"/>
          </a:xfrm>
          <a:custGeom>
            <a:avLst/>
            <a:gdLst/>
            <a:ahLst/>
            <a:cxnLst/>
            <a:rect l="l" t="t" r="r" b="b"/>
            <a:pathLst>
              <a:path w="1990725" h="952500">
                <a:moveTo>
                  <a:pt x="0" y="0"/>
                </a:moveTo>
                <a:lnTo>
                  <a:pt x="1990725" y="0"/>
                </a:lnTo>
                <a:lnTo>
                  <a:pt x="1990725" y="952500"/>
                </a:lnTo>
                <a:lnTo>
                  <a:pt x="0" y="952500"/>
                </a:lnTo>
                <a:lnTo>
                  <a:pt x="0" y="0"/>
                </a:lnTo>
                <a:close/>
              </a:path>
            </a:pathLst>
          </a:custGeom>
          <a:solidFill>
            <a:srgbClr val="2A574A">
              <a:alpha val="10196"/>
            </a:srgbClr>
          </a:solidFill>
        </p:spPr>
      </p:sp>
      <p:sp>
        <p:nvSpPr>
          <p:cNvPr id="48" name="Shape 46"/>
          <p:cNvSpPr/>
          <p:nvPr/>
        </p:nvSpPr>
        <p:spPr>
          <a:xfrm>
            <a:off x="6254717" y="4265912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4288" y="14288"/>
                </a:moveTo>
                <a:cubicBezTo>
                  <a:pt x="6385" y="14288"/>
                  <a:pt x="0" y="20672"/>
                  <a:pt x="0" y="28575"/>
                </a:cubicBezTo>
                <a:lnTo>
                  <a:pt x="0" y="192881"/>
                </a:lnTo>
                <a:cubicBezTo>
                  <a:pt x="0" y="204713"/>
                  <a:pt x="9599" y="214313"/>
                  <a:pt x="21431" y="214313"/>
                </a:cubicBezTo>
                <a:lnTo>
                  <a:pt x="207169" y="214313"/>
                </a:lnTo>
                <a:cubicBezTo>
                  <a:pt x="219001" y="214313"/>
                  <a:pt x="228600" y="204713"/>
                  <a:pt x="228600" y="192881"/>
                </a:cubicBezTo>
                <a:lnTo>
                  <a:pt x="228600" y="67955"/>
                </a:lnTo>
                <a:cubicBezTo>
                  <a:pt x="228600" y="59829"/>
                  <a:pt x="219938" y="54694"/>
                  <a:pt x="212794" y="58534"/>
                </a:cubicBezTo>
                <a:lnTo>
                  <a:pt x="142875" y="96173"/>
                </a:lnTo>
                <a:lnTo>
                  <a:pt x="142875" y="67955"/>
                </a:lnTo>
                <a:cubicBezTo>
                  <a:pt x="142875" y="59829"/>
                  <a:pt x="134213" y="54694"/>
                  <a:pt x="127069" y="58534"/>
                </a:cubicBezTo>
                <a:lnTo>
                  <a:pt x="57150" y="96173"/>
                </a:lnTo>
                <a:lnTo>
                  <a:pt x="57150" y="28575"/>
                </a:lnTo>
                <a:cubicBezTo>
                  <a:pt x="57150" y="20672"/>
                  <a:pt x="50765" y="14288"/>
                  <a:pt x="42863" y="14288"/>
                </a:cubicBezTo>
                <a:lnTo>
                  <a:pt x="14288" y="14288"/>
                </a:lnTo>
                <a:close/>
              </a:path>
            </a:pathLst>
          </a:custGeom>
          <a:solidFill>
            <a:srgbClr val="2A574A"/>
          </a:solidFill>
        </p:spPr>
      </p:sp>
      <p:sp>
        <p:nvSpPr>
          <p:cNvPr id="49" name="Text 47"/>
          <p:cNvSpPr/>
          <p:nvPr/>
        </p:nvSpPr>
        <p:spPr>
          <a:xfrm>
            <a:off x="5448201" y="4570512"/>
            <a:ext cx="183832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2A574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工信局</a:t>
            </a:r>
            <a:endParaRPr lang="en-US" sz="1600" dirty="0"/>
          </a:p>
        </p:txBody>
      </p:sp>
      <p:sp>
        <p:nvSpPr>
          <p:cNvPr id="50" name="Text 48"/>
          <p:cNvSpPr/>
          <p:nvPr/>
        </p:nvSpPr>
        <p:spPr>
          <a:xfrm>
            <a:off x="5452964" y="4799212"/>
            <a:ext cx="1828800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1E2D2A">
                    <a:alpha val="70000"/>
                  </a:srgbClr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工业减排</a:t>
            </a:r>
            <a:endParaRPr lang="en-US" sz="1600" dirty="0"/>
          </a:p>
        </p:txBody>
      </p:sp>
      <p:sp>
        <p:nvSpPr>
          <p:cNvPr id="51" name="Shape 49"/>
          <p:cNvSpPr/>
          <p:nvPr/>
        </p:nvSpPr>
        <p:spPr>
          <a:xfrm>
            <a:off x="7480267" y="4151644"/>
            <a:ext cx="1990725" cy="952500"/>
          </a:xfrm>
          <a:custGeom>
            <a:avLst/>
            <a:gdLst/>
            <a:ahLst/>
            <a:cxnLst/>
            <a:rect l="l" t="t" r="r" b="b"/>
            <a:pathLst>
              <a:path w="1990725" h="952500">
                <a:moveTo>
                  <a:pt x="0" y="0"/>
                </a:moveTo>
                <a:lnTo>
                  <a:pt x="1990725" y="0"/>
                </a:lnTo>
                <a:lnTo>
                  <a:pt x="1990725" y="952500"/>
                </a:lnTo>
                <a:lnTo>
                  <a:pt x="0" y="952500"/>
                </a:lnTo>
                <a:lnTo>
                  <a:pt x="0" y="0"/>
                </a:lnTo>
                <a:close/>
              </a:path>
            </a:pathLst>
          </a:custGeom>
          <a:solidFill>
            <a:srgbClr val="5A7D6F">
              <a:alpha val="10196"/>
            </a:srgbClr>
          </a:solidFill>
        </p:spPr>
      </p:sp>
      <p:sp>
        <p:nvSpPr>
          <p:cNvPr id="52" name="Shape 50"/>
          <p:cNvSpPr/>
          <p:nvPr/>
        </p:nvSpPr>
        <p:spPr>
          <a:xfrm>
            <a:off x="8377238" y="4265912"/>
            <a:ext cx="200025" cy="228600"/>
          </a:xfrm>
          <a:custGeom>
            <a:avLst/>
            <a:gdLst/>
            <a:ahLst/>
            <a:cxnLst/>
            <a:rect l="l" t="t" r="r" b="b"/>
            <a:pathLst>
              <a:path w="200025" h="228600">
                <a:moveTo>
                  <a:pt x="0" y="114300"/>
                </a:moveTo>
                <a:cubicBezTo>
                  <a:pt x="0" y="100500"/>
                  <a:pt x="11204" y="89297"/>
                  <a:pt x="25003" y="89297"/>
                </a:cubicBezTo>
                <a:cubicBezTo>
                  <a:pt x="38803" y="89297"/>
                  <a:pt x="50006" y="100500"/>
                  <a:pt x="50006" y="114300"/>
                </a:cubicBezTo>
                <a:cubicBezTo>
                  <a:pt x="50006" y="128100"/>
                  <a:pt x="38803" y="139303"/>
                  <a:pt x="25003" y="139303"/>
                </a:cubicBezTo>
                <a:cubicBezTo>
                  <a:pt x="11204" y="139303"/>
                  <a:pt x="0" y="128100"/>
                  <a:pt x="0" y="114300"/>
                </a:cubicBezTo>
                <a:close/>
                <a:moveTo>
                  <a:pt x="75009" y="114300"/>
                </a:moveTo>
                <a:cubicBezTo>
                  <a:pt x="75009" y="100500"/>
                  <a:pt x="86213" y="89297"/>
                  <a:pt x="100013" y="89297"/>
                </a:cubicBezTo>
                <a:cubicBezTo>
                  <a:pt x="113812" y="89297"/>
                  <a:pt x="125016" y="100500"/>
                  <a:pt x="125016" y="114300"/>
                </a:cubicBezTo>
                <a:cubicBezTo>
                  <a:pt x="125016" y="128100"/>
                  <a:pt x="113812" y="139303"/>
                  <a:pt x="100013" y="139303"/>
                </a:cubicBezTo>
                <a:cubicBezTo>
                  <a:pt x="86213" y="139303"/>
                  <a:pt x="75009" y="128100"/>
                  <a:pt x="75009" y="114300"/>
                </a:cubicBezTo>
                <a:close/>
                <a:moveTo>
                  <a:pt x="175022" y="89297"/>
                </a:moveTo>
                <a:cubicBezTo>
                  <a:pt x="188821" y="89297"/>
                  <a:pt x="200025" y="100500"/>
                  <a:pt x="200025" y="114300"/>
                </a:cubicBezTo>
                <a:cubicBezTo>
                  <a:pt x="200025" y="128100"/>
                  <a:pt x="188821" y="139303"/>
                  <a:pt x="175022" y="139303"/>
                </a:cubicBezTo>
                <a:cubicBezTo>
                  <a:pt x="161222" y="139303"/>
                  <a:pt x="150019" y="128100"/>
                  <a:pt x="150019" y="114300"/>
                </a:cubicBezTo>
                <a:cubicBezTo>
                  <a:pt x="150019" y="100500"/>
                  <a:pt x="161222" y="89297"/>
                  <a:pt x="175022" y="89297"/>
                </a:cubicBezTo>
                <a:close/>
              </a:path>
            </a:pathLst>
          </a:custGeom>
          <a:solidFill>
            <a:srgbClr val="5A7D6F"/>
          </a:solidFill>
        </p:spPr>
      </p:sp>
      <p:sp>
        <p:nvSpPr>
          <p:cNvPr id="53" name="Text 51"/>
          <p:cNvSpPr/>
          <p:nvPr/>
        </p:nvSpPr>
        <p:spPr>
          <a:xfrm>
            <a:off x="7556434" y="4570512"/>
            <a:ext cx="183832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2A574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+10个部门</a:t>
            </a:r>
            <a:endParaRPr lang="en-US" sz="1600" dirty="0"/>
          </a:p>
        </p:txBody>
      </p:sp>
      <p:sp>
        <p:nvSpPr>
          <p:cNvPr id="54" name="Text 52"/>
          <p:cNvSpPr/>
          <p:nvPr/>
        </p:nvSpPr>
        <p:spPr>
          <a:xfrm>
            <a:off x="7561197" y="4799212"/>
            <a:ext cx="1828800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1E2D2A">
                    <a:alpha val="70000"/>
                  </a:srgbClr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协同配合</a:t>
            </a:r>
            <a:endParaRPr lang="en-US" sz="1600" dirty="0"/>
          </a:p>
        </p:txBody>
      </p:sp>
      <p:sp>
        <p:nvSpPr>
          <p:cNvPr id="55" name="Shape 53"/>
          <p:cNvSpPr/>
          <p:nvPr/>
        </p:nvSpPr>
        <p:spPr>
          <a:xfrm>
            <a:off x="5387909" y="5294314"/>
            <a:ext cx="6197600" cy="800100"/>
          </a:xfrm>
          <a:custGeom>
            <a:avLst/>
            <a:gdLst/>
            <a:ahLst/>
            <a:cxnLst/>
            <a:rect l="l" t="t" r="r" b="b"/>
            <a:pathLst>
              <a:path w="6197600" h="800100">
                <a:moveTo>
                  <a:pt x="0" y="0"/>
                </a:moveTo>
                <a:lnTo>
                  <a:pt x="6197600" y="0"/>
                </a:lnTo>
                <a:lnTo>
                  <a:pt x="6197600" y="800100"/>
                </a:lnTo>
                <a:lnTo>
                  <a:pt x="0" y="800100"/>
                </a:lnTo>
                <a:lnTo>
                  <a:pt x="0" y="0"/>
                </a:lnTo>
                <a:close/>
              </a:path>
            </a:pathLst>
          </a:custGeom>
          <a:solidFill>
            <a:srgbClr val="C4A87C">
              <a:alpha val="10196"/>
            </a:srgbClr>
          </a:solidFill>
        </p:spPr>
      </p:sp>
      <p:sp>
        <p:nvSpPr>
          <p:cNvPr id="56" name="Shape 54"/>
          <p:cNvSpPr/>
          <p:nvPr/>
        </p:nvSpPr>
        <p:spPr>
          <a:xfrm>
            <a:off x="5387909" y="5294314"/>
            <a:ext cx="31750" cy="800100"/>
          </a:xfrm>
          <a:custGeom>
            <a:avLst/>
            <a:gdLst/>
            <a:ahLst/>
            <a:cxnLst/>
            <a:rect l="l" t="t" r="r" b="b"/>
            <a:pathLst>
              <a:path w="31750" h="800100">
                <a:moveTo>
                  <a:pt x="0" y="0"/>
                </a:moveTo>
                <a:lnTo>
                  <a:pt x="31750" y="0"/>
                </a:lnTo>
                <a:lnTo>
                  <a:pt x="31750" y="800100"/>
                </a:lnTo>
                <a:lnTo>
                  <a:pt x="0" y="800100"/>
                </a:lnTo>
                <a:lnTo>
                  <a:pt x="0" y="0"/>
                </a:lnTo>
                <a:close/>
              </a:path>
            </a:pathLst>
          </a:custGeom>
          <a:solidFill>
            <a:srgbClr val="C4A87C"/>
          </a:solidFill>
        </p:spPr>
      </p:sp>
      <p:sp>
        <p:nvSpPr>
          <p:cNvPr id="57" name="Shape 55"/>
          <p:cNvSpPr/>
          <p:nvPr/>
        </p:nvSpPr>
        <p:spPr>
          <a:xfrm>
            <a:off x="5575135" y="5499532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66675" y="47625"/>
                </a:moveTo>
                <a:cubicBezTo>
                  <a:pt x="66675" y="42368"/>
                  <a:pt x="70943" y="38100"/>
                  <a:pt x="76200" y="38100"/>
                </a:cubicBezTo>
                <a:cubicBezTo>
                  <a:pt x="81457" y="38100"/>
                  <a:pt x="85725" y="42368"/>
                  <a:pt x="85725" y="47625"/>
                </a:cubicBezTo>
                <a:cubicBezTo>
                  <a:pt x="85725" y="52882"/>
                  <a:pt x="81457" y="57150"/>
                  <a:pt x="76200" y="57150"/>
                </a:cubicBezTo>
                <a:cubicBezTo>
                  <a:pt x="70943" y="57150"/>
                  <a:pt x="66675" y="52882"/>
                  <a:pt x="66675" y="47625"/>
                </a:cubicBezTo>
                <a:close/>
                <a:moveTo>
                  <a:pt x="64294" y="66675"/>
                </a:moveTo>
                <a:lnTo>
                  <a:pt x="78581" y="66675"/>
                </a:lnTo>
                <a:cubicBezTo>
                  <a:pt x="82540" y="66675"/>
                  <a:pt x="85725" y="69860"/>
                  <a:pt x="85725" y="73819"/>
                </a:cubicBezTo>
                <a:lnTo>
                  <a:pt x="85725" y="100013"/>
                </a:lnTo>
                <a:lnTo>
                  <a:pt x="88106" y="100013"/>
                </a:lnTo>
                <a:cubicBezTo>
                  <a:pt x="92065" y="100013"/>
                  <a:pt x="95250" y="103197"/>
                  <a:pt x="95250" y="107156"/>
                </a:cubicBezTo>
                <a:cubicBezTo>
                  <a:pt x="95250" y="111115"/>
                  <a:pt x="92065" y="114300"/>
                  <a:pt x="88106" y="114300"/>
                </a:cubicBezTo>
                <a:lnTo>
                  <a:pt x="64294" y="114300"/>
                </a:lnTo>
                <a:cubicBezTo>
                  <a:pt x="60335" y="114300"/>
                  <a:pt x="57150" y="111115"/>
                  <a:pt x="57150" y="107156"/>
                </a:cubicBezTo>
                <a:cubicBezTo>
                  <a:pt x="57150" y="103197"/>
                  <a:pt x="60335" y="100013"/>
                  <a:pt x="64294" y="100013"/>
                </a:cubicBezTo>
                <a:lnTo>
                  <a:pt x="71438" y="100013"/>
                </a:lnTo>
                <a:lnTo>
                  <a:pt x="71438" y="80962"/>
                </a:lnTo>
                <a:lnTo>
                  <a:pt x="64294" y="80962"/>
                </a:lnTo>
                <a:cubicBezTo>
                  <a:pt x="60335" y="80962"/>
                  <a:pt x="57150" y="77778"/>
                  <a:pt x="57150" y="73819"/>
                </a:cubicBezTo>
                <a:cubicBezTo>
                  <a:pt x="57150" y="69860"/>
                  <a:pt x="60335" y="66675"/>
                  <a:pt x="64294" y="66675"/>
                </a:cubicBezTo>
                <a:close/>
              </a:path>
            </a:pathLst>
          </a:custGeom>
          <a:solidFill>
            <a:srgbClr val="C4A87C"/>
          </a:solidFill>
        </p:spPr>
      </p:sp>
      <p:sp>
        <p:nvSpPr>
          <p:cNvPr id="58" name="Text 56"/>
          <p:cNvSpPr/>
          <p:nvPr/>
        </p:nvSpPr>
        <p:spPr>
          <a:xfrm>
            <a:off x="5803735" y="5446614"/>
            <a:ext cx="5705475" cy="4953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b="1" dirty="0">
                <a:solidFill>
                  <a:srgbClr val="1E2D2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市、县（片区）两级指挥机构：</a:t>
            </a:r>
            <a:r>
              <a:rPr lang="en-US" sz="1200" dirty="0">
                <a:solidFill>
                  <a:srgbClr val="1E2D2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明确各级职责，形成上下联动、协调有序的应急指挥体系，确保责任无盲区、工作无死角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7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381000" y="647402"/>
            <a:ext cx="11658600" cy="457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2A574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预警分级与启动条件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81000" y="1180702"/>
            <a:ext cx="11515725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1E2D2A">
                    <a:alpha val="70000"/>
                  </a:srgbClr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全市重污染天气预警仅以空气质量指数（AQI）为判定依据，由低到高分为三级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81000" y="1653810"/>
            <a:ext cx="3686175" cy="2911475"/>
          </a:xfrm>
          <a:custGeom>
            <a:avLst/>
            <a:gdLst/>
            <a:ahLst/>
            <a:cxnLst/>
            <a:rect l="l" t="t" r="r" b="b"/>
            <a:pathLst>
              <a:path w="3686175" h="2911475">
                <a:moveTo>
                  <a:pt x="0" y="0"/>
                </a:moveTo>
                <a:lnTo>
                  <a:pt x="3686175" y="0"/>
                </a:lnTo>
                <a:lnTo>
                  <a:pt x="3686175" y="2911475"/>
                </a:lnTo>
                <a:lnTo>
                  <a:pt x="0" y="2911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</p:sp>
      <p:sp>
        <p:nvSpPr>
          <p:cNvPr id="6" name="Shape 4"/>
          <p:cNvSpPr/>
          <p:nvPr/>
        </p:nvSpPr>
        <p:spPr>
          <a:xfrm>
            <a:off x="381000" y="1653810"/>
            <a:ext cx="3686175" cy="31750"/>
          </a:xfrm>
          <a:custGeom>
            <a:avLst/>
            <a:gdLst/>
            <a:ahLst/>
            <a:cxnLst/>
            <a:rect l="l" t="t" r="r" b="b"/>
            <a:pathLst>
              <a:path w="3686175" h="31750">
                <a:moveTo>
                  <a:pt x="0" y="0"/>
                </a:moveTo>
                <a:lnTo>
                  <a:pt x="3686175" y="0"/>
                </a:lnTo>
                <a:lnTo>
                  <a:pt x="3686175" y="31750"/>
                </a:lnTo>
                <a:lnTo>
                  <a:pt x="0" y="31750"/>
                </a:lnTo>
                <a:lnTo>
                  <a:pt x="0" y="0"/>
                </a:lnTo>
                <a:close/>
              </a:path>
            </a:pathLst>
          </a:custGeom>
          <a:solidFill>
            <a:srgbClr val="C4A87C"/>
          </a:solidFill>
        </p:spPr>
      </p:sp>
      <p:sp>
        <p:nvSpPr>
          <p:cNvPr id="7" name="Shape 5"/>
          <p:cNvSpPr/>
          <p:nvPr/>
        </p:nvSpPr>
        <p:spPr>
          <a:xfrm>
            <a:off x="571500" y="1860184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0" y="0"/>
                </a:moveTo>
                <a:lnTo>
                  <a:pt x="609600" y="0"/>
                </a:lnTo>
                <a:lnTo>
                  <a:pt x="609600" y="609600"/>
                </a:lnTo>
                <a:lnTo>
                  <a:pt x="0" y="6096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</p:sp>
      <p:sp>
        <p:nvSpPr>
          <p:cNvPr id="8" name="Text 6"/>
          <p:cNvSpPr/>
          <p:nvPr/>
        </p:nvSpPr>
        <p:spPr>
          <a:xfrm>
            <a:off x="500063" y="1860184"/>
            <a:ext cx="752475" cy="609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250" b="1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Ⅲ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295301" y="1898219"/>
            <a:ext cx="14859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2A574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黄色预警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1295301" y="2202821"/>
            <a:ext cx="144780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5A7D6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对应响应：Ⅲ级响应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571500" y="2622019"/>
            <a:ext cx="3305175" cy="1371600"/>
          </a:xfrm>
          <a:custGeom>
            <a:avLst/>
            <a:gdLst/>
            <a:ahLst/>
            <a:cxnLst/>
            <a:rect l="l" t="t" r="r" b="b"/>
            <a:pathLst>
              <a:path w="3305175" h="1371600">
                <a:moveTo>
                  <a:pt x="0" y="0"/>
                </a:moveTo>
                <a:lnTo>
                  <a:pt x="3305175" y="0"/>
                </a:lnTo>
                <a:lnTo>
                  <a:pt x="3305175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solidFill>
            <a:srgbClr val="C4A87C">
              <a:alpha val="10196"/>
            </a:srgbClr>
          </a:solidFill>
        </p:spPr>
      </p:sp>
      <p:sp>
        <p:nvSpPr>
          <p:cNvPr id="12" name="Text 10"/>
          <p:cNvSpPr/>
          <p:nvPr/>
        </p:nvSpPr>
        <p:spPr>
          <a:xfrm>
            <a:off x="723801" y="2774321"/>
            <a:ext cx="307657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A574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启动条件（满足任一）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723801" y="3079089"/>
            <a:ext cx="307657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E2D2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• 预测日AQI &gt; 200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723801" y="3345821"/>
            <a:ext cx="307657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E2D2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• 日AQI &gt; 150持续48小时及以上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723801" y="3612554"/>
            <a:ext cx="307657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E2D2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• 且未达更高级别预警条件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590550" y="4183886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66675" y="47625"/>
                </a:moveTo>
                <a:cubicBezTo>
                  <a:pt x="66675" y="42368"/>
                  <a:pt x="70943" y="38100"/>
                  <a:pt x="76200" y="38100"/>
                </a:cubicBezTo>
                <a:cubicBezTo>
                  <a:pt x="81457" y="38100"/>
                  <a:pt x="85725" y="42368"/>
                  <a:pt x="85725" y="47625"/>
                </a:cubicBezTo>
                <a:cubicBezTo>
                  <a:pt x="85725" y="52882"/>
                  <a:pt x="81457" y="57150"/>
                  <a:pt x="76200" y="57150"/>
                </a:cubicBezTo>
                <a:cubicBezTo>
                  <a:pt x="70943" y="57150"/>
                  <a:pt x="66675" y="52882"/>
                  <a:pt x="66675" y="47625"/>
                </a:cubicBezTo>
                <a:close/>
                <a:moveTo>
                  <a:pt x="64294" y="66675"/>
                </a:moveTo>
                <a:lnTo>
                  <a:pt x="78581" y="66675"/>
                </a:lnTo>
                <a:cubicBezTo>
                  <a:pt x="82540" y="66675"/>
                  <a:pt x="85725" y="69860"/>
                  <a:pt x="85725" y="73819"/>
                </a:cubicBezTo>
                <a:lnTo>
                  <a:pt x="85725" y="100013"/>
                </a:lnTo>
                <a:lnTo>
                  <a:pt x="88106" y="100013"/>
                </a:lnTo>
                <a:cubicBezTo>
                  <a:pt x="92065" y="100013"/>
                  <a:pt x="95250" y="103197"/>
                  <a:pt x="95250" y="107156"/>
                </a:cubicBezTo>
                <a:cubicBezTo>
                  <a:pt x="95250" y="111115"/>
                  <a:pt x="92065" y="114300"/>
                  <a:pt x="88106" y="114300"/>
                </a:cubicBezTo>
                <a:lnTo>
                  <a:pt x="64294" y="114300"/>
                </a:lnTo>
                <a:cubicBezTo>
                  <a:pt x="60335" y="114300"/>
                  <a:pt x="57150" y="111115"/>
                  <a:pt x="57150" y="107156"/>
                </a:cubicBezTo>
                <a:cubicBezTo>
                  <a:pt x="57150" y="103197"/>
                  <a:pt x="60335" y="100013"/>
                  <a:pt x="64294" y="100013"/>
                </a:cubicBezTo>
                <a:lnTo>
                  <a:pt x="71438" y="100013"/>
                </a:lnTo>
                <a:lnTo>
                  <a:pt x="71438" y="80962"/>
                </a:lnTo>
                <a:lnTo>
                  <a:pt x="64294" y="80962"/>
                </a:lnTo>
                <a:cubicBezTo>
                  <a:pt x="60335" y="80962"/>
                  <a:pt x="57150" y="77778"/>
                  <a:pt x="57150" y="73819"/>
                </a:cubicBezTo>
                <a:cubicBezTo>
                  <a:pt x="57150" y="69860"/>
                  <a:pt x="60335" y="66675"/>
                  <a:pt x="64294" y="66675"/>
                </a:cubicBezTo>
                <a:close/>
              </a:path>
            </a:pathLst>
          </a:custGeom>
          <a:solidFill>
            <a:srgbClr val="5A7D6F"/>
          </a:solidFill>
        </p:spPr>
      </p:sp>
      <p:sp>
        <p:nvSpPr>
          <p:cNvPr id="17" name="Text 15"/>
          <p:cNvSpPr/>
          <p:nvPr/>
        </p:nvSpPr>
        <p:spPr>
          <a:xfrm>
            <a:off x="838068" y="4145856"/>
            <a:ext cx="114300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5A7D6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轻度至中度污染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4254500" y="1653810"/>
            <a:ext cx="3686175" cy="2911475"/>
          </a:xfrm>
          <a:custGeom>
            <a:avLst/>
            <a:gdLst/>
            <a:ahLst/>
            <a:cxnLst/>
            <a:rect l="l" t="t" r="r" b="b"/>
            <a:pathLst>
              <a:path w="3686175" h="2911475">
                <a:moveTo>
                  <a:pt x="0" y="0"/>
                </a:moveTo>
                <a:lnTo>
                  <a:pt x="3686175" y="0"/>
                </a:lnTo>
                <a:lnTo>
                  <a:pt x="3686175" y="2911475"/>
                </a:lnTo>
                <a:lnTo>
                  <a:pt x="0" y="2911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</p:sp>
      <p:sp>
        <p:nvSpPr>
          <p:cNvPr id="19" name="Shape 17"/>
          <p:cNvSpPr/>
          <p:nvPr/>
        </p:nvSpPr>
        <p:spPr>
          <a:xfrm>
            <a:off x="4254500" y="1653810"/>
            <a:ext cx="3686175" cy="31750"/>
          </a:xfrm>
          <a:custGeom>
            <a:avLst/>
            <a:gdLst/>
            <a:ahLst/>
            <a:cxnLst/>
            <a:rect l="l" t="t" r="r" b="b"/>
            <a:pathLst>
              <a:path w="3686175" h="31750">
                <a:moveTo>
                  <a:pt x="0" y="0"/>
                </a:moveTo>
                <a:lnTo>
                  <a:pt x="3686175" y="0"/>
                </a:lnTo>
                <a:lnTo>
                  <a:pt x="3686175" y="31750"/>
                </a:lnTo>
                <a:lnTo>
                  <a:pt x="0" y="31750"/>
                </a:lnTo>
                <a:lnTo>
                  <a:pt x="0" y="0"/>
                </a:lnTo>
                <a:close/>
              </a:path>
            </a:pathLst>
          </a:custGeom>
          <a:solidFill>
            <a:srgbClr val="5A7D6F"/>
          </a:solidFill>
        </p:spPr>
      </p:sp>
      <p:sp>
        <p:nvSpPr>
          <p:cNvPr id="20" name="Shape 18"/>
          <p:cNvSpPr/>
          <p:nvPr/>
        </p:nvSpPr>
        <p:spPr>
          <a:xfrm>
            <a:off x="4445000" y="1860184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0" y="0"/>
                </a:moveTo>
                <a:lnTo>
                  <a:pt x="609600" y="0"/>
                </a:lnTo>
                <a:lnTo>
                  <a:pt x="609600" y="609600"/>
                </a:lnTo>
                <a:lnTo>
                  <a:pt x="0" y="609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</p:sp>
      <p:sp>
        <p:nvSpPr>
          <p:cNvPr id="21" name="Text 19"/>
          <p:cNvSpPr/>
          <p:nvPr/>
        </p:nvSpPr>
        <p:spPr>
          <a:xfrm>
            <a:off x="4373563" y="1860184"/>
            <a:ext cx="752475" cy="609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250" b="1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Ⅱ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5168801" y="1898219"/>
            <a:ext cx="14859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2A574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橙色预警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5168801" y="2202821"/>
            <a:ext cx="144780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5A7D6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对应响应：Ⅱ级响应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4445000" y="2622019"/>
            <a:ext cx="3305175" cy="1371600"/>
          </a:xfrm>
          <a:custGeom>
            <a:avLst/>
            <a:gdLst/>
            <a:ahLst/>
            <a:cxnLst/>
            <a:rect l="l" t="t" r="r" b="b"/>
            <a:pathLst>
              <a:path w="3305175" h="1371600">
                <a:moveTo>
                  <a:pt x="0" y="0"/>
                </a:moveTo>
                <a:lnTo>
                  <a:pt x="3305175" y="0"/>
                </a:lnTo>
                <a:lnTo>
                  <a:pt x="3305175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solidFill>
            <a:srgbClr val="5A7D6F">
              <a:alpha val="10196"/>
            </a:srgbClr>
          </a:solidFill>
        </p:spPr>
      </p:sp>
      <p:sp>
        <p:nvSpPr>
          <p:cNvPr id="25" name="Text 23"/>
          <p:cNvSpPr/>
          <p:nvPr/>
        </p:nvSpPr>
        <p:spPr>
          <a:xfrm>
            <a:off x="4597301" y="2774321"/>
            <a:ext cx="307657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A574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启动条件（满足任一）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4597301" y="3079089"/>
            <a:ext cx="307657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E2D2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• 日AQI &gt; 200持续48小时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4597301" y="3345821"/>
            <a:ext cx="307657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E2D2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• 日AQI &gt; 150持续72小时及以上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4597301" y="3612554"/>
            <a:ext cx="307657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E2D2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• 且未达更高级别预警条件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4464050" y="4183886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76200" y="40481"/>
                </a:moveTo>
                <a:cubicBezTo>
                  <a:pt x="80159" y="40481"/>
                  <a:pt x="83344" y="43666"/>
                  <a:pt x="83344" y="47625"/>
                </a:cubicBezTo>
                <a:lnTo>
                  <a:pt x="83344" y="80962"/>
                </a:lnTo>
                <a:cubicBezTo>
                  <a:pt x="83344" y="84921"/>
                  <a:pt x="80159" y="88106"/>
                  <a:pt x="76200" y="88106"/>
                </a:cubicBezTo>
                <a:cubicBezTo>
                  <a:pt x="72241" y="88106"/>
                  <a:pt x="69056" y="84921"/>
                  <a:pt x="69056" y="80962"/>
                </a:cubicBezTo>
                <a:lnTo>
                  <a:pt x="69056" y="47625"/>
                </a:lnTo>
                <a:cubicBezTo>
                  <a:pt x="69056" y="43666"/>
                  <a:pt x="72241" y="40481"/>
                  <a:pt x="76200" y="40481"/>
                </a:cubicBezTo>
                <a:close/>
                <a:moveTo>
                  <a:pt x="68253" y="104775"/>
                </a:moveTo>
                <a:cubicBezTo>
                  <a:pt x="68072" y="101825"/>
                  <a:pt x="69543" y="99018"/>
                  <a:pt x="72072" y="97489"/>
                </a:cubicBezTo>
                <a:cubicBezTo>
                  <a:pt x="74601" y="95959"/>
                  <a:pt x="77770" y="95959"/>
                  <a:pt x="80298" y="97489"/>
                </a:cubicBezTo>
                <a:cubicBezTo>
                  <a:pt x="82827" y="99018"/>
                  <a:pt x="84298" y="101825"/>
                  <a:pt x="84118" y="104775"/>
                </a:cubicBezTo>
                <a:cubicBezTo>
                  <a:pt x="84298" y="107725"/>
                  <a:pt x="82827" y="110532"/>
                  <a:pt x="80298" y="112061"/>
                </a:cubicBezTo>
                <a:cubicBezTo>
                  <a:pt x="77770" y="113591"/>
                  <a:pt x="74601" y="113591"/>
                  <a:pt x="72072" y="112061"/>
                </a:cubicBezTo>
                <a:cubicBezTo>
                  <a:pt x="69543" y="110532"/>
                  <a:pt x="68072" y="107725"/>
                  <a:pt x="68253" y="104775"/>
                </a:cubicBezTo>
                <a:close/>
              </a:path>
            </a:pathLst>
          </a:custGeom>
          <a:solidFill>
            <a:srgbClr val="5A7D6F"/>
          </a:solidFill>
        </p:spPr>
      </p:sp>
      <p:sp>
        <p:nvSpPr>
          <p:cNvPr id="30" name="Text 28"/>
          <p:cNvSpPr/>
          <p:nvPr/>
        </p:nvSpPr>
        <p:spPr>
          <a:xfrm>
            <a:off x="4711568" y="4145856"/>
            <a:ext cx="114300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5A7D6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中度至重度污染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8128000" y="1653810"/>
            <a:ext cx="3686175" cy="2911475"/>
          </a:xfrm>
          <a:custGeom>
            <a:avLst/>
            <a:gdLst/>
            <a:ahLst/>
            <a:cxnLst/>
            <a:rect l="l" t="t" r="r" b="b"/>
            <a:pathLst>
              <a:path w="3686175" h="2911475">
                <a:moveTo>
                  <a:pt x="0" y="0"/>
                </a:moveTo>
                <a:lnTo>
                  <a:pt x="3686175" y="0"/>
                </a:lnTo>
                <a:lnTo>
                  <a:pt x="3686175" y="2911475"/>
                </a:lnTo>
                <a:lnTo>
                  <a:pt x="0" y="2911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</p:sp>
      <p:sp>
        <p:nvSpPr>
          <p:cNvPr id="32" name="Shape 30"/>
          <p:cNvSpPr/>
          <p:nvPr/>
        </p:nvSpPr>
        <p:spPr>
          <a:xfrm>
            <a:off x="8128000" y="1653810"/>
            <a:ext cx="3686175" cy="31750"/>
          </a:xfrm>
          <a:custGeom>
            <a:avLst/>
            <a:gdLst/>
            <a:ahLst/>
            <a:cxnLst/>
            <a:rect l="l" t="t" r="r" b="b"/>
            <a:pathLst>
              <a:path w="3686175" h="31750">
                <a:moveTo>
                  <a:pt x="0" y="0"/>
                </a:moveTo>
                <a:lnTo>
                  <a:pt x="3686175" y="0"/>
                </a:lnTo>
                <a:lnTo>
                  <a:pt x="3686175" y="31750"/>
                </a:lnTo>
                <a:lnTo>
                  <a:pt x="0" y="31750"/>
                </a:lnTo>
                <a:lnTo>
                  <a:pt x="0" y="0"/>
                </a:lnTo>
                <a:close/>
              </a:path>
            </a:pathLst>
          </a:custGeom>
          <a:solidFill>
            <a:srgbClr val="2A574A"/>
          </a:solidFill>
        </p:spPr>
      </p:sp>
      <p:sp>
        <p:nvSpPr>
          <p:cNvPr id="33" name="Shape 31"/>
          <p:cNvSpPr/>
          <p:nvPr/>
        </p:nvSpPr>
        <p:spPr>
          <a:xfrm>
            <a:off x="8318500" y="1860184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0" y="0"/>
                </a:moveTo>
                <a:lnTo>
                  <a:pt x="609600" y="0"/>
                </a:lnTo>
                <a:lnTo>
                  <a:pt x="609600" y="609600"/>
                </a:lnTo>
                <a:lnTo>
                  <a:pt x="0" y="609600"/>
                </a:lnTo>
                <a:lnTo>
                  <a:pt x="0" y="0"/>
                </a:lnTo>
                <a:close/>
              </a:path>
            </a:pathLst>
          </a:custGeom>
          <a:solidFill>
            <a:srgbClr val="2A574A"/>
          </a:solidFill>
        </p:spPr>
      </p:sp>
      <p:sp>
        <p:nvSpPr>
          <p:cNvPr id="34" name="Text 32"/>
          <p:cNvSpPr/>
          <p:nvPr/>
        </p:nvSpPr>
        <p:spPr>
          <a:xfrm>
            <a:off x="8247063" y="1860184"/>
            <a:ext cx="752475" cy="609600"/>
          </a:xfrm>
          <a:prstGeom prst="rect">
            <a:avLst/>
          </a:prstGeom>
          <a:solidFill>
            <a:srgbClr val="FF0000"/>
          </a:solidFill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250" b="1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Ⅰ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9042301" y="1898219"/>
            <a:ext cx="14859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2A574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红色预警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9042301" y="2202821"/>
            <a:ext cx="144780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5A7D6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对应响应：Ⅰ级响应</a:t>
            </a:r>
            <a:endParaRPr lang="en-US" sz="1600" dirty="0"/>
          </a:p>
        </p:txBody>
      </p:sp>
      <p:sp>
        <p:nvSpPr>
          <p:cNvPr id="37" name="Shape 35"/>
          <p:cNvSpPr/>
          <p:nvPr/>
        </p:nvSpPr>
        <p:spPr>
          <a:xfrm>
            <a:off x="8318500" y="2622019"/>
            <a:ext cx="3305175" cy="1104900"/>
          </a:xfrm>
          <a:custGeom>
            <a:avLst/>
            <a:gdLst/>
            <a:ahLst/>
            <a:cxnLst/>
            <a:rect l="l" t="t" r="r" b="b"/>
            <a:pathLst>
              <a:path w="3305175" h="1104900">
                <a:moveTo>
                  <a:pt x="0" y="0"/>
                </a:moveTo>
                <a:lnTo>
                  <a:pt x="3305175" y="0"/>
                </a:lnTo>
                <a:lnTo>
                  <a:pt x="3305175" y="1104900"/>
                </a:lnTo>
                <a:lnTo>
                  <a:pt x="0" y="1104900"/>
                </a:lnTo>
                <a:lnTo>
                  <a:pt x="0" y="0"/>
                </a:lnTo>
                <a:close/>
              </a:path>
            </a:pathLst>
          </a:custGeom>
          <a:solidFill>
            <a:srgbClr val="2A574A">
              <a:alpha val="10196"/>
            </a:srgbClr>
          </a:solidFill>
        </p:spPr>
      </p:sp>
      <p:sp>
        <p:nvSpPr>
          <p:cNvPr id="38" name="Text 36"/>
          <p:cNvSpPr/>
          <p:nvPr/>
        </p:nvSpPr>
        <p:spPr>
          <a:xfrm>
            <a:off x="8470801" y="2774321"/>
            <a:ext cx="307657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A574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启动条件（同时满足）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8470801" y="3079089"/>
            <a:ext cx="307657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E2D2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• 日AQI &gt; 200持续72小时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8470801" y="3345821"/>
            <a:ext cx="307657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E2D2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• 日AQI &gt; 300持续24小时及以上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8337550" y="3917154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cubicBezTo>
                  <a:pt x="80576" y="0"/>
                  <a:pt x="84594" y="2411"/>
                  <a:pt x="86678" y="6251"/>
                </a:cubicBezTo>
                <a:lnTo>
                  <a:pt x="150971" y="125313"/>
                </a:lnTo>
                <a:cubicBezTo>
                  <a:pt x="152966" y="129004"/>
                  <a:pt x="152876" y="133469"/>
                  <a:pt x="150733" y="137071"/>
                </a:cubicBezTo>
                <a:cubicBezTo>
                  <a:pt x="148590" y="140672"/>
                  <a:pt x="144691" y="142875"/>
                  <a:pt x="140494" y="142875"/>
                </a:cubicBezTo>
                <a:lnTo>
                  <a:pt x="11906" y="142875"/>
                </a:lnTo>
                <a:cubicBezTo>
                  <a:pt x="7709" y="142875"/>
                  <a:pt x="3840" y="140672"/>
                  <a:pt x="1667" y="137071"/>
                </a:cubicBezTo>
                <a:cubicBezTo>
                  <a:pt x="-506" y="133469"/>
                  <a:pt x="-566" y="129004"/>
                  <a:pt x="1429" y="125313"/>
                </a:cubicBezTo>
                <a:lnTo>
                  <a:pt x="65723" y="6251"/>
                </a:lnTo>
                <a:cubicBezTo>
                  <a:pt x="67806" y="2411"/>
                  <a:pt x="71824" y="0"/>
                  <a:pt x="76200" y="0"/>
                </a:cubicBezTo>
                <a:close/>
                <a:moveTo>
                  <a:pt x="76200" y="50006"/>
                </a:moveTo>
                <a:cubicBezTo>
                  <a:pt x="72241" y="50006"/>
                  <a:pt x="69056" y="53191"/>
                  <a:pt x="69056" y="57150"/>
                </a:cubicBezTo>
                <a:lnTo>
                  <a:pt x="69056" y="90488"/>
                </a:lnTo>
                <a:cubicBezTo>
                  <a:pt x="69056" y="94446"/>
                  <a:pt x="72241" y="97631"/>
                  <a:pt x="76200" y="97631"/>
                </a:cubicBezTo>
                <a:cubicBezTo>
                  <a:pt x="80159" y="97631"/>
                  <a:pt x="83344" y="94446"/>
                  <a:pt x="83344" y="90488"/>
                </a:cubicBezTo>
                <a:lnTo>
                  <a:pt x="83344" y="57150"/>
                </a:lnTo>
                <a:cubicBezTo>
                  <a:pt x="83344" y="53191"/>
                  <a:pt x="80159" y="50006"/>
                  <a:pt x="76200" y="50006"/>
                </a:cubicBezTo>
                <a:close/>
                <a:moveTo>
                  <a:pt x="84147" y="114300"/>
                </a:moveTo>
                <a:cubicBezTo>
                  <a:pt x="84328" y="111350"/>
                  <a:pt x="82857" y="108543"/>
                  <a:pt x="80328" y="107014"/>
                </a:cubicBezTo>
                <a:cubicBezTo>
                  <a:pt x="77799" y="105484"/>
                  <a:pt x="74630" y="105484"/>
                  <a:pt x="72102" y="107014"/>
                </a:cubicBezTo>
                <a:cubicBezTo>
                  <a:pt x="69573" y="108543"/>
                  <a:pt x="68102" y="111350"/>
                  <a:pt x="68282" y="114300"/>
                </a:cubicBezTo>
                <a:cubicBezTo>
                  <a:pt x="68102" y="117250"/>
                  <a:pt x="69573" y="120057"/>
                  <a:pt x="72102" y="121586"/>
                </a:cubicBezTo>
                <a:cubicBezTo>
                  <a:pt x="74630" y="123116"/>
                  <a:pt x="77799" y="123116"/>
                  <a:pt x="80328" y="121586"/>
                </a:cubicBezTo>
                <a:cubicBezTo>
                  <a:pt x="82857" y="120057"/>
                  <a:pt x="84328" y="117250"/>
                  <a:pt x="84147" y="114300"/>
                </a:cubicBezTo>
                <a:close/>
              </a:path>
            </a:pathLst>
          </a:custGeom>
          <a:solidFill>
            <a:srgbClr val="5A7D6F"/>
          </a:solidFill>
        </p:spPr>
      </p:sp>
      <p:sp>
        <p:nvSpPr>
          <p:cNvPr id="42" name="Text 40"/>
          <p:cNvSpPr/>
          <p:nvPr/>
        </p:nvSpPr>
        <p:spPr>
          <a:xfrm>
            <a:off x="8585068" y="3879124"/>
            <a:ext cx="114300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5A7D6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重度至严重污染</a:t>
            </a:r>
            <a:endParaRPr lang="en-US" sz="1600" dirty="0"/>
          </a:p>
        </p:txBody>
      </p:sp>
      <p:sp>
        <p:nvSpPr>
          <p:cNvPr id="43" name="Shape 41"/>
          <p:cNvSpPr/>
          <p:nvPr/>
        </p:nvSpPr>
        <p:spPr>
          <a:xfrm>
            <a:off x="381000" y="4755554"/>
            <a:ext cx="11430000" cy="1009650"/>
          </a:xfrm>
          <a:custGeom>
            <a:avLst/>
            <a:gdLst/>
            <a:ahLst/>
            <a:cxnLst/>
            <a:rect l="l" t="t" r="r" b="b"/>
            <a:pathLst>
              <a:path w="11430000" h="1009650">
                <a:moveTo>
                  <a:pt x="0" y="0"/>
                </a:moveTo>
                <a:lnTo>
                  <a:pt x="11430000" y="0"/>
                </a:lnTo>
                <a:lnTo>
                  <a:pt x="11430000" y="1009650"/>
                </a:lnTo>
                <a:lnTo>
                  <a:pt x="0" y="1009650"/>
                </a:lnTo>
                <a:lnTo>
                  <a:pt x="0" y="0"/>
                </a:lnTo>
                <a:close/>
              </a:path>
            </a:pathLst>
          </a:custGeom>
          <a:solidFill>
            <a:srgbClr val="2A574A"/>
          </a:solidFill>
        </p:spPr>
      </p:sp>
      <p:sp>
        <p:nvSpPr>
          <p:cNvPr id="44" name="Shape 42"/>
          <p:cNvSpPr/>
          <p:nvPr/>
        </p:nvSpPr>
        <p:spPr>
          <a:xfrm>
            <a:off x="571500" y="4946054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0" y="0"/>
                </a:moveTo>
                <a:lnTo>
                  <a:pt x="533400" y="0"/>
                </a:lnTo>
                <a:lnTo>
                  <a:pt x="533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</p:spPr>
      </p:sp>
      <p:sp>
        <p:nvSpPr>
          <p:cNvPr id="45" name="Shape 43"/>
          <p:cNvSpPr/>
          <p:nvPr/>
        </p:nvSpPr>
        <p:spPr>
          <a:xfrm>
            <a:off x="709646" y="5098356"/>
            <a:ext cx="257175" cy="228600"/>
          </a:xfrm>
          <a:custGeom>
            <a:avLst/>
            <a:gdLst/>
            <a:ahLst/>
            <a:cxnLst/>
            <a:rect l="l" t="t" r="r" b="b"/>
            <a:pathLst>
              <a:path w="257175" h="228600">
                <a:moveTo>
                  <a:pt x="187300" y="42863"/>
                </a:moveTo>
                <a:cubicBezTo>
                  <a:pt x="179889" y="42863"/>
                  <a:pt x="172700" y="44872"/>
                  <a:pt x="166405" y="48533"/>
                </a:cubicBezTo>
                <a:cubicBezTo>
                  <a:pt x="159350" y="41389"/>
                  <a:pt x="151135" y="35406"/>
                  <a:pt x="142071" y="30897"/>
                </a:cubicBezTo>
                <a:cubicBezTo>
                  <a:pt x="154662" y="20181"/>
                  <a:pt x="170691" y="14288"/>
                  <a:pt x="187300" y="14288"/>
                </a:cubicBezTo>
                <a:cubicBezTo>
                  <a:pt x="225876" y="14288"/>
                  <a:pt x="257175" y="45541"/>
                  <a:pt x="257175" y="84162"/>
                </a:cubicBezTo>
                <a:cubicBezTo>
                  <a:pt x="257175" y="102691"/>
                  <a:pt x="249808" y="120461"/>
                  <a:pt x="236726" y="133543"/>
                </a:cubicBezTo>
                <a:lnTo>
                  <a:pt x="204981" y="165289"/>
                </a:lnTo>
                <a:cubicBezTo>
                  <a:pt x="191899" y="178371"/>
                  <a:pt x="174129" y="185738"/>
                  <a:pt x="155600" y="185738"/>
                </a:cubicBezTo>
                <a:cubicBezTo>
                  <a:pt x="117024" y="185738"/>
                  <a:pt x="85725" y="154484"/>
                  <a:pt x="85725" y="115863"/>
                </a:cubicBezTo>
                <a:cubicBezTo>
                  <a:pt x="85725" y="115193"/>
                  <a:pt x="85725" y="114523"/>
                  <a:pt x="85770" y="113854"/>
                </a:cubicBezTo>
                <a:cubicBezTo>
                  <a:pt x="85993" y="105951"/>
                  <a:pt x="92556" y="99745"/>
                  <a:pt x="100459" y="99968"/>
                </a:cubicBezTo>
                <a:cubicBezTo>
                  <a:pt x="108362" y="100191"/>
                  <a:pt x="114568" y="106754"/>
                  <a:pt x="114345" y="114657"/>
                </a:cubicBezTo>
                <a:cubicBezTo>
                  <a:pt x="114345" y="115059"/>
                  <a:pt x="114345" y="115461"/>
                  <a:pt x="114345" y="115818"/>
                </a:cubicBezTo>
                <a:cubicBezTo>
                  <a:pt x="114345" y="138633"/>
                  <a:pt x="132829" y="157118"/>
                  <a:pt x="155644" y="157118"/>
                </a:cubicBezTo>
                <a:cubicBezTo>
                  <a:pt x="166583" y="157118"/>
                  <a:pt x="177076" y="152787"/>
                  <a:pt x="184845" y="145018"/>
                </a:cubicBezTo>
                <a:lnTo>
                  <a:pt x="216590" y="113273"/>
                </a:lnTo>
                <a:cubicBezTo>
                  <a:pt x="224314" y="105549"/>
                  <a:pt x="228689" y="95012"/>
                  <a:pt x="228689" y="84073"/>
                </a:cubicBezTo>
                <a:cubicBezTo>
                  <a:pt x="228689" y="61258"/>
                  <a:pt x="210205" y="42773"/>
                  <a:pt x="187389" y="42773"/>
                </a:cubicBezTo>
                <a:close/>
                <a:moveTo>
                  <a:pt x="122873" y="77376"/>
                </a:moveTo>
                <a:cubicBezTo>
                  <a:pt x="122024" y="77019"/>
                  <a:pt x="121176" y="76527"/>
                  <a:pt x="120417" y="75992"/>
                </a:cubicBezTo>
                <a:cubicBezTo>
                  <a:pt x="114791" y="73089"/>
                  <a:pt x="108362" y="71438"/>
                  <a:pt x="101620" y="71438"/>
                </a:cubicBezTo>
                <a:cubicBezTo>
                  <a:pt x="90681" y="71438"/>
                  <a:pt x="80189" y="75768"/>
                  <a:pt x="72420" y="83537"/>
                </a:cubicBezTo>
                <a:lnTo>
                  <a:pt x="40675" y="115282"/>
                </a:lnTo>
                <a:cubicBezTo>
                  <a:pt x="32951" y="123006"/>
                  <a:pt x="28575" y="133543"/>
                  <a:pt x="28575" y="144482"/>
                </a:cubicBezTo>
                <a:cubicBezTo>
                  <a:pt x="28575" y="167298"/>
                  <a:pt x="47059" y="185782"/>
                  <a:pt x="69875" y="185782"/>
                </a:cubicBezTo>
                <a:cubicBezTo>
                  <a:pt x="77242" y="185782"/>
                  <a:pt x="84430" y="183818"/>
                  <a:pt x="90726" y="180156"/>
                </a:cubicBezTo>
                <a:cubicBezTo>
                  <a:pt x="97780" y="187300"/>
                  <a:pt x="105995" y="193283"/>
                  <a:pt x="115104" y="197793"/>
                </a:cubicBezTo>
                <a:cubicBezTo>
                  <a:pt x="102513" y="208464"/>
                  <a:pt x="86529" y="214402"/>
                  <a:pt x="69875" y="214402"/>
                </a:cubicBezTo>
                <a:cubicBezTo>
                  <a:pt x="31299" y="214402"/>
                  <a:pt x="0" y="183148"/>
                  <a:pt x="0" y="144527"/>
                </a:cubicBezTo>
                <a:cubicBezTo>
                  <a:pt x="0" y="125998"/>
                  <a:pt x="7367" y="108228"/>
                  <a:pt x="20449" y="95146"/>
                </a:cubicBezTo>
                <a:lnTo>
                  <a:pt x="52194" y="63401"/>
                </a:lnTo>
                <a:cubicBezTo>
                  <a:pt x="65276" y="50319"/>
                  <a:pt x="83046" y="42952"/>
                  <a:pt x="101575" y="42952"/>
                </a:cubicBezTo>
                <a:cubicBezTo>
                  <a:pt x="140241" y="42952"/>
                  <a:pt x="171450" y="74474"/>
                  <a:pt x="171450" y="113005"/>
                </a:cubicBezTo>
                <a:cubicBezTo>
                  <a:pt x="171450" y="113586"/>
                  <a:pt x="171450" y="114166"/>
                  <a:pt x="171450" y="114746"/>
                </a:cubicBezTo>
                <a:cubicBezTo>
                  <a:pt x="171271" y="122649"/>
                  <a:pt x="164708" y="128855"/>
                  <a:pt x="156805" y="128677"/>
                </a:cubicBezTo>
                <a:cubicBezTo>
                  <a:pt x="148903" y="128498"/>
                  <a:pt x="142696" y="121935"/>
                  <a:pt x="142875" y="114032"/>
                </a:cubicBezTo>
                <a:cubicBezTo>
                  <a:pt x="142875" y="113675"/>
                  <a:pt x="142875" y="113362"/>
                  <a:pt x="142875" y="113005"/>
                </a:cubicBezTo>
                <a:cubicBezTo>
                  <a:pt x="142875" y="97959"/>
                  <a:pt x="134838" y="84743"/>
                  <a:pt x="122873" y="77465"/>
                </a:cubicBezTo>
                <a:close/>
              </a:path>
            </a:pathLst>
          </a:custGeom>
          <a:solidFill>
            <a:srgbClr val="FFFFFF"/>
          </a:solidFill>
        </p:spPr>
      </p:sp>
      <p:sp>
        <p:nvSpPr>
          <p:cNvPr id="46" name="Text 44"/>
          <p:cNvSpPr/>
          <p:nvPr/>
        </p:nvSpPr>
        <p:spPr>
          <a:xfrm>
            <a:off x="1257102" y="4946054"/>
            <a:ext cx="104775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区域联动机制</a:t>
            </a:r>
            <a:endParaRPr lang="en-US" sz="1600" dirty="0"/>
          </a:p>
        </p:txBody>
      </p:sp>
      <p:sp>
        <p:nvSpPr>
          <p:cNvPr id="47" name="Text 45"/>
          <p:cNvSpPr/>
          <p:nvPr/>
        </p:nvSpPr>
        <p:spPr>
          <a:xfrm>
            <a:off x="1257102" y="5326724"/>
            <a:ext cx="10439400" cy="2476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上级发布区域预警信息后，我市立即启动对应级别预警，同步落实不低于上级标准的应急举措，确保区域协同应对、联防联控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7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381000" y="647402"/>
            <a:ext cx="11658600" cy="457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2A574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应急响应机制：三级响应体系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81000" y="1180705"/>
            <a:ext cx="11515725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1E2D2A">
                    <a:alpha val="70000"/>
                  </a:srgbClr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实行"预警等级对应响应等级"机制，明确三级应急响应分级标准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81000" y="1637937"/>
            <a:ext cx="3705225" cy="914400"/>
          </a:xfrm>
          <a:custGeom>
            <a:avLst/>
            <a:gdLst/>
            <a:ahLst/>
            <a:cxnLst/>
            <a:rect l="l" t="t" r="r" b="b"/>
            <a:pathLst>
              <a:path w="3705225" h="914400">
                <a:moveTo>
                  <a:pt x="0" y="0"/>
                </a:moveTo>
                <a:lnTo>
                  <a:pt x="3705225" y="0"/>
                </a:lnTo>
                <a:lnTo>
                  <a:pt x="3705225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/>
          <a:p>
            <a:endParaRPr lang="zh-CN" altLang="en-US"/>
          </a:p>
        </p:txBody>
      </p:sp>
      <p:sp>
        <p:nvSpPr>
          <p:cNvPr id="6" name="Text 4"/>
          <p:cNvSpPr/>
          <p:nvPr/>
        </p:nvSpPr>
        <p:spPr>
          <a:xfrm>
            <a:off x="495201" y="1790240"/>
            <a:ext cx="347662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chemeClr val="tx1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黄色预警</a:t>
            </a:r>
            <a:endParaRPr lang="en-US" sz="1200" dirty="0">
              <a:solidFill>
                <a:schemeClr val="tx1"/>
              </a:solidFill>
              <a:latin typeface="Noto Sans SC" panose="020B0200000000000000" pitchFamily="34" charset="-122"/>
              <a:ea typeface="Noto Sans SC" panose="020B0200000000000000" pitchFamily="34" charset="-122"/>
              <a:cs typeface="Noto Sans SC" panose="020B0200000000000000" pitchFamily="34" charset="-120"/>
            </a:endParaRPr>
          </a:p>
        </p:txBody>
      </p:sp>
      <p:sp>
        <p:nvSpPr>
          <p:cNvPr id="7" name="Text 5"/>
          <p:cNvSpPr/>
          <p:nvPr/>
        </p:nvSpPr>
        <p:spPr>
          <a:xfrm>
            <a:off x="461863" y="2056972"/>
            <a:ext cx="3543300" cy="3429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250" b="1" dirty="0">
                <a:solidFill>
                  <a:schemeClr val="tx1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Ⅲ级响应</a:t>
            </a:r>
            <a:endParaRPr lang="en-US" sz="2250" b="1" dirty="0">
              <a:solidFill>
                <a:schemeClr val="tx1"/>
              </a:solidFill>
              <a:latin typeface="Noto Sans SC" panose="020B0200000000000000" pitchFamily="34" charset="-122"/>
              <a:ea typeface="Noto Sans SC" panose="020B0200000000000000" pitchFamily="34" charset="-122"/>
              <a:cs typeface="Noto Sans SC" panose="020B0200000000000000" pitchFamily="34" charset="-12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4241767" y="1637937"/>
            <a:ext cx="3705225" cy="914400"/>
          </a:xfrm>
          <a:custGeom>
            <a:avLst/>
            <a:gdLst/>
            <a:ahLst/>
            <a:cxnLst/>
            <a:rect l="l" t="t" r="r" b="b"/>
            <a:pathLst>
              <a:path w="3705225" h="914400">
                <a:moveTo>
                  <a:pt x="0" y="0"/>
                </a:moveTo>
                <a:lnTo>
                  <a:pt x="3705225" y="0"/>
                </a:lnTo>
                <a:lnTo>
                  <a:pt x="3705225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</p:sp>
      <p:sp>
        <p:nvSpPr>
          <p:cNvPr id="9" name="Text 7"/>
          <p:cNvSpPr/>
          <p:nvPr/>
        </p:nvSpPr>
        <p:spPr>
          <a:xfrm>
            <a:off x="4355968" y="1790240"/>
            <a:ext cx="347662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橙色预警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4322630" y="2056972"/>
            <a:ext cx="3543300" cy="3429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250" b="1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Ⅱ级响应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8102535" y="1637937"/>
            <a:ext cx="3705225" cy="914400"/>
          </a:xfrm>
          <a:custGeom>
            <a:avLst/>
            <a:gdLst/>
            <a:ahLst/>
            <a:cxnLst/>
            <a:rect l="l" t="t" r="r" b="b"/>
            <a:pathLst>
              <a:path w="3705225" h="914400">
                <a:moveTo>
                  <a:pt x="0" y="0"/>
                </a:moveTo>
                <a:lnTo>
                  <a:pt x="3705225" y="0"/>
                </a:lnTo>
                <a:lnTo>
                  <a:pt x="3705225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</p:sp>
      <p:sp>
        <p:nvSpPr>
          <p:cNvPr id="12" name="Text 10"/>
          <p:cNvSpPr/>
          <p:nvPr/>
        </p:nvSpPr>
        <p:spPr>
          <a:xfrm>
            <a:off x="8216735" y="1790240"/>
            <a:ext cx="347662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红色预警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8183398" y="2056972"/>
            <a:ext cx="3543300" cy="3429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250" b="1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Ⅰ级响应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396875" y="2704374"/>
            <a:ext cx="3692525" cy="1981200"/>
          </a:xfrm>
          <a:custGeom>
            <a:avLst/>
            <a:gdLst/>
            <a:ahLst/>
            <a:cxnLst/>
            <a:rect l="l" t="t" r="r" b="b"/>
            <a:pathLst>
              <a:path w="3692525" h="1981200">
                <a:moveTo>
                  <a:pt x="0" y="0"/>
                </a:moveTo>
                <a:lnTo>
                  <a:pt x="3692525" y="0"/>
                </a:lnTo>
                <a:lnTo>
                  <a:pt x="3692525" y="1981200"/>
                </a:lnTo>
                <a:lnTo>
                  <a:pt x="0" y="19812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</p:sp>
      <p:sp>
        <p:nvSpPr>
          <p:cNvPr id="15" name="Shape 13"/>
          <p:cNvSpPr/>
          <p:nvPr/>
        </p:nvSpPr>
        <p:spPr>
          <a:xfrm>
            <a:off x="396875" y="2704374"/>
            <a:ext cx="31750" cy="1981200"/>
          </a:xfrm>
          <a:custGeom>
            <a:avLst/>
            <a:gdLst/>
            <a:ahLst/>
            <a:cxnLst/>
            <a:rect l="l" t="t" r="r" b="b"/>
            <a:pathLst>
              <a:path w="31750" h="1981200">
                <a:moveTo>
                  <a:pt x="0" y="0"/>
                </a:moveTo>
                <a:lnTo>
                  <a:pt x="31750" y="0"/>
                </a:lnTo>
                <a:lnTo>
                  <a:pt x="31750" y="1981200"/>
                </a:lnTo>
                <a:lnTo>
                  <a:pt x="0" y="1981200"/>
                </a:lnTo>
                <a:lnTo>
                  <a:pt x="0" y="0"/>
                </a:lnTo>
                <a:close/>
              </a:path>
            </a:pathLst>
          </a:custGeom>
          <a:solidFill>
            <a:srgbClr val="2A574A"/>
          </a:solidFill>
        </p:spPr>
      </p:sp>
      <p:sp>
        <p:nvSpPr>
          <p:cNvPr id="16" name="Shape 14"/>
          <p:cNvSpPr/>
          <p:nvPr/>
        </p:nvSpPr>
        <p:spPr>
          <a:xfrm>
            <a:off x="641350" y="2904302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142875" y="60220"/>
                </a:moveTo>
                <a:lnTo>
                  <a:pt x="134503" y="48611"/>
                </a:lnTo>
                <a:cubicBezTo>
                  <a:pt x="120551" y="29301"/>
                  <a:pt x="98171" y="17859"/>
                  <a:pt x="74284" y="17859"/>
                </a:cubicBezTo>
                <a:cubicBezTo>
                  <a:pt x="33263" y="17859"/>
                  <a:pt x="0" y="51122"/>
                  <a:pt x="0" y="92143"/>
                </a:cubicBezTo>
                <a:lnTo>
                  <a:pt x="0" y="93594"/>
                </a:lnTo>
                <a:cubicBezTo>
                  <a:pt x="0" y="106766"/>
                  <a:pt x="3460" y="120383"/>
                  <a:pt x="9265" y="133945"/>
                </a:cubicBezTo>
                <a:lnTo>
                  <a:pt x="68424" y="133945"/>
                </a:lnTo>
                <a:cubicBezTo>
                  <a:pt x="70210" y="133945"/>
                  <a:pt x="71828" y="132885"/>
                  <a:pt x="72554" y="131211"/>
                </a:cubicBezTo>
                <a:lnTo>
                  <a:pt x="90301" y="88627"/>
                </a:lnTo>
                <a:cubicBezTo>
                  <a:pt x="92366" y="83716"/>
                  <a:pt x="97166" y="80479"/>
                  <a:pt x="102468" y="80367"/>
                </a:cubicBezTo>
                <a:cubicBezTo>
                  <a:pt x="107770" y="80256"/>
                  <a:pt x="112681" y="83381"/>
                  <a:pt x="114858" y="88236"/>
                </a:cubicBezTo>
                <a:lnTo>
                  <a:pt x="143489" y="151805"/>
                </a:lnTo>
                <a:lnTo>
                  <a:pt x="166594" y="105594"/>
                </a:lnTo>
                <a:cubicBezTo>
                  <a:pt x="168883" y="101073"/>
                  <a:pt x="173515" y="98171"/>
                  <a:pt x="178594" y="98171"/>
                </a:cubicBezTo>
                <a:cubicBezTo>
                  <a:pt x="183673" y="98171"/>
                  <a:pt x="188305" y="101017"/>
                  <a:pt x="190593" y="105594"/>
                </a:cubicBezTo>
                <a:lnTo>
                  <a:pt x="203541" y="131434"/>
                </a:lnTo>
                <a:cubicBezTo>
                  <a:pt x="204322" y="132941"/>
                  <a:pt x="205829" y="133890"/>
                  <a:pt x="207559" y="133890"/>
                </a:cubicBezTo>
                <a:lnTo>
                  <a:pt x="276541" y="133890"/>
                </a:lnTo>
                <a:cubicBezTo>
                  <a:pt x="282401" y="120328"/>
                  <a:pt x="285806" y="106710"/>
                  <a:pt x="285806" y="93538"/>
                </a:cubicBezTo>
                <a:lnTo>
                  <a:pt x="285806" y="92087"/>
                </a:lnTo>
                <a:cubicBezTo>
                  <a:pt x="285750" y="51122"/>
                  <a:pt x="252487" y="17859"/>
                  <a:pt x="211466" y="17859"/>
                </a:cubicBezTo>
                <a:cubicBezTo>
                  <a:pt x="187635" y="17859"/>
                  <a:pt x="165199" y="29301"/>
                  <a:pt x="151247" y="48611"/>
                </a:cubicBezTo>
                <a:lnTo>
                  <a:pt x="142875" y="60164"/>
                </a:lnTo>
                <a:close/>
                <a:moveTo>
                  <a:pt x="262086" y="160734"/>
                </a:moveTo>
                <a:lnTo>
                  <a:pt x="207504" y="160734"/>
                </a:lnTo>
                <a:cubicBezTo>
                  <a:pt x="195672" y="160734"/>
                  <a:pt x="184845" y="154037"/>
                  <a:pt x="179543" y="143433"/>
                </a:cubicBezTo>
                <a:lnTo>
                  <a:pt x="178594" y="141536"/>
                </a:lnTo>
                <a:lnTo>
                  <a:pt x="154874" y="189030"/>
                </a:lnTo>
                <a:cubicBezTo>
                  <a:pt x="152586" y="193663"/>
                  <a:pt x="147786" y="196565"/>
                  <a:pt x="142596" y="196453"/>
                </a:cubicBezTo>
                <a:cubicBezTo>
                  <a:pt x="137406" y="196342"/>
                  <a:pt x="132773" y="193272"/>
                  <a:pt x="130652" y="188584"/>
                </a:cubicBezTo>
                <a:lnTo>
                  <a:pt x="103138" y="127471"/>
                </a:lnTo>
                <a:lnTo>
                  <a:pt x="97278" y="141536"/>
                </a:lnTo>
                <a:cubicBezTo>
                  <a:pt x="92422" y="153200"/>
                  <a:pt x="81037" y="160790"/>
                  <a:pt x="68424" y="160790"/>
                </a:cubicBezTo>
                <a:lnTo>
                  <a:pt x="23664" y="160790"/>
                </a:lnTo>
                <a:cubicBezTo>
                  <a:pt x="50006" y="201978"/>
                  <a:pt x="92311" y="239874"/>
                  <a:pt x="118765" y="260077"/>
                </a:cubicBezTo>
                <a:cubicBezTo>
                  <a:pt x="125685" y="265323"/>
                  <a:pt x="134169" y="267946"/>
                  <a:pt x="142819" y="267946"/>
                </a:cubicBezTo>
                <a:cubicBezTo>
                  <a:pt x="151470" y="267946"/>
                  <a:pt x="160009" y="265379"/>
                  <a:pt x="166874" y="260077"/>
                </a:cubicBezTo>
                <a:cubicBezTo>
                  <a:pt x="193439" y="239818"/>
                  <a:pt x="235744" y="201923"/>
                  <a:pt x="262086" y="160734"/>
                </a:cubicBezTo>
                <a:close/>
              </a:path>
            </a:pathLst>
          </a:custGeom>
          <a:solidFill>
            <a:srgbClr val="2A574A"/>
          </a:solidFill>
        </p:spPr>
      </p:sp>
      <p:sp>
        <p:nvSpPr>
          <p:cNvPr id="17" name="Text 15"/>
          <p:cNvSpPr/>
          <p:nvPr/>
        </p:nvSpPr>
        <p:spPr>
          <a:xfrm>
            <a:off x="1074704" y="2894874"/>
            <a:ext cx="1571625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2A574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健康防护措施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603250" y="3351777"/>
            <a:ext cx="337185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E2D2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• 发布健康防护警示，提醒公众减少户外活动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603250" y="3656544"/>
            <a:ext cx="337185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E2D2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• 中小学、幼儿园停止户外体育课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603250" y="3961312"/>
            <a:ext cx="337185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E2D2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• 医疗机构加强呼吸疾病诊疗保障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603250" y="4266079"/>
            <a:ext cx="337185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E2D2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• 敏感人群减少外出，佩戴防护口罩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4257642" y="2704374"/>
            <a:ext cx="3692525" cy="1981200"/>
          </a:xfrm>
          <a:custGeom>
            <a:avLst/>
            <a:gdLst/>
            <a:ahLst/>
            <a:cxnLst/>
            <a:rect l="l" t="t" r="r" b="b"/>
            <a:pathLst>
              <a:path w="3692525" h="1981200">
                <a:moveTo>
                  <a:pt x="0" y="0"/>
                </a:moveTo>
                <a:lnTo>
                  <a:pt x="3692525" y="0"/>
                </a:lnTo>
                <a:lnTo>
                  <a:pt x="3692525" y="1981200"/>
                </a:lnTo>
                <a:lnTo>
                  <a:pt x="0" y="19812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</p:sp>
      <p:sp>
        <p:nvSpPr>
          <p:cNvPr id="23" name="Shape 21"/>
          <p:cNvSpPr/>
          <p:nvPr/>
        </p:nvSpPr>
        <p:spPr>
          <a:xfrm>
            <a:off x="4257642" y="2704374"/>
            <a:ext cx="31750" cy="1981200"/>
          </a:xfrm>
          <a:custGeom>
            <a:avLst/>
            <a:gdLst/>
            <a:ahLst/>
            <a:cxnLst/>
            <a:rect l="l" t="t" r="r" b="b"/>
            <a:pathLst>
              <a:path w="31750" h="1981200">
                <a:moveTo>
                  <a:pt x="0" y="0"/>
                </a:moveTo>
                <a:lnTo>
                  <a:pt x="31750" y="0"/>
                </a:lnTo>
                <a:lnTo>
                  <a:pt x="31750" y="1981200"/>
                </a:lnTo>
                <a:lnTo>
                  <a:pt x="0" y="1981200"/>
                </a:lnTo>
                <a:lnTo>
                  <a:pt x="0" y="0"/>
                </a:lnTo>
                <a:close/>
              </a:path>
            </a:pathLst>
          </a:custGeom>
          <a:solidFill>
            <a:srgbClr val="5A7D6F"/>
          </a:solidFill>
        </p:spPr>
      </p:sp>
      <p:sp>
        <p:nvSpPr>
          <p:cNvPr id="24" name="Shape 22"/>
          <p:cNvSpPr/>
          <p:nvPr/>
        </p:nvSpPr>
        <p:spPr>
          <a:xfrm>
            <a:off x="4502117" y="2904302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263035" y="3739"/>
                </a:moveTo>
                <a:cubicBezTo>
                  <a:pt x="266607" y="335"/>
                  <a:pt x="271797" y="-893"/>
                  <a:pt x="276597" y="670"/>
                </a:cubicBezTo>
                <a:cubicBezTo>
                  <a:pt x="282067" y="2511"/>
                  <a:pt x="285750" y="7646"/>
                  <a:pt x="285750" y="13395"/>
                </a:cubicBezTo>
                <a:lnTo>
                  <a:pt x="285750" y="117704"/>
                </a:lnTo>
                <a:cubicBezTo>
                  <a:pt x="285750" y="190928"/>
                  <a:pt x="225419" y="250031"/>
                  <a:pt x="152474" y="250031"/>
                </a:cubicBezTo>
                <a:cubicBezTo>
                  <a:pt x="109500" y="250031"/>
                  <a:pt x="72442" y="222405"/>
                  <a:pt x="58992" y="183784"/>
                </a:cubicBezTo>
                <a:cubicBezTo>
                  <a:pt x="39235" y="200974"/>
                  <a:pt x="26789" y="226256"/>
                  <a:pt x="26789" y="254496"/>
                </a:cubicBezTo>
                <a:cubicBezTo>
                  <a:pt x="26789" y="261919"/>
                  <a:pt x="20817" y="267891"/>
                  <a:pt x="13395" y="267891"/>
                </a:cubicBezTo>
                <a:cubicBezTo>
                  <a:pt x="5972" y="267891"/>
                  <a:pt x="0" y="261919"/>
                  <a:pt x="0" y="254496"/>
                </a:cubicBezTo>
                <a:cubicBezTo>
                  <a:pt x="0" y="212694"/>
                  <a:pt x="21320" y="175859"/>
                  <a:pt x="53634" y="154205"/>
                </a:cubicBezTo>
                <a:cubicBezTo>
                  <a:pt x="73335" y="141033"/>
                  <a:pt x="96831" y="133945"/>
                  <a:pt x="120551" y="133945"/>
                </a:cubicBezTo>
                <a:lnTo>
                  <a:pt x="165199" y="133945"/>
                </a:lnTo>
                <a:cubicBezTo>
                  <a:pt x="172622" y="133945"/>
                  <a:pt x="178594" y="127974"/>
                  <a:pt x="178594" y="120551"/>
                </a:cubicBezTo>
                <a:cubicBezTo>
                  <a:pt x="178594" y="113128"/>
                  <a:pt x="172622" y="107156"/>
                  <a:pt x="165199" y="107156"/>
                </a:cubicBezTo>
                <a:lnTo>
                  <a:pt x="120551" y="107156"/>
                </a:lnTo>
                <a:cubicBezTo>
                  <a:pt x="98394" y="107156"/>
                  <a:pt x="77409" y="112068"/>
                  <a:pt x="58601" y="120830"/>
                </a:cubicBezTo>
                <a:cubicBezTo>
                  <a:pt x="71605" y="81762"/>
                  <a:pt x="108384" y="53578"/>
                  <a:pt x="151805" y="53578"/>
                </a:cubicBezTo>
                <a:cubicBezTo>
                  <a:pt x="188863" y="53578"/>
                  <a:pt x="216433" y="41244"/>
                  <a:pt x="234795" y="29021"/>
                </a:cubicBezTo>
                <a:cubicBezTo>
                  <a:pt x="245511" y="21878"/>
                  <a:pt x="254608" y="13339"/>
                  <a:pt x="263091" y="3739"/>
                </a:cubicBezTo>
                <a:close/>
              </a:path>
            </a:pathLst>
          </a:custGeom>
          <a:solidFill>
            <a:srgbClr val="5A7D6F"/>
          </a:solidFill>
        </p:spPr>
      </p:sp>
      <p:sp>
        <p:nvSpPr>
          <p:cNvPr id="25" name="Text 23"/>
          <p:cNvSpPr/>
          <p:nvPr/>
        </p:nvSpPr>
        <p:spPr>
          <a:xfrm>
            <a:off x="4935471" y="2894874"/>
            <a:ext cx="1819275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2A574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建议性减排措施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4464017" y="3351777"/>
            <a:ext cx="337185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E2D2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• 倡导公众绿色出行，减少机动车使用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4464017" y="3656544"/>
            <a:ext cx="337185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E2D2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• 企事业单位调休、错峰上下班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4464017" y="3961312"/>
            <a:ext cx="337185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E2D2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• 减少能源消耗，夏季制冷、冬季取暖调低1-2℃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4464017" y="4266079"/>
            <a:ext cx="337185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E2D2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• 减少涂料、油漆、溶剂等含VOCs产品使用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8118409" y="2704374"/>
            <a:ext cx="3692525" cy="1981200"/>
          </a:xfrm>
          <a:custGeom>
            <a:avLst/>
            <a:gdLst/>
            <a:ahLst/>
            <a:cxnLst/>
            <a:rect l="l" t="t" r="r" b="b"/>
            <a:pathLst>
              <a:path w="3692525" h="1981200">
                <a:moveTo>
                  <a:pt x="0" y="0"/>
                </a:moveTo>
                <a:lnTo>
                  <a:pt x="3692525" y="0"/>
                </a:lnTo>
                <a:lnTo>
                  <a:pt x="3692525" y="1981200"/>
                </a:lnTo>
                <a:lnTo>
                  <a:pt x="0" y="19812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</p:sp>
      <p:sp>
        <p:nvSpPr>
          <p:cNvPr id="31" name="Shape 29"/>
          <p:cNvSpPr/>
          <p:nvPr/>
        </p:nvSpPr>
        <p:spPr>
          <a:xfrm>
            <a:off x="8118409" y="2704374"/>
            <a:ext cx="31750" cy="1981200"/>
          </a:xfrm>
          <a:custGeom>
            <a:avLst/>
            <a:gdLst/>
            <a:ahLst/>
            <a:cxnLst/>
            <a:rect l="l" t="t" r="r" b="b"/>
            <a:pathLst>
              <a:path w="31750" h="1981200">
                <a:moveTo>
                  <a:pt x="0" y="0"/>
                </a:moveTo>
                <a:lnTo>
                  <a:pt x="31750" y="0"/>
                </a:lnTo>
                <a:lnTo>
                  <a:pt x="31750" y="1981200"/>
                </a:lnTo>
                <a:lnTo>
                  <a:pt x="0" y="1981200"/>
                </a:lnTo>
                <a:lnTo>
                  <a:pt x="0" y="0"/>
                </a:lnTo>
                <a:close/>
              </a:path>
            </a:pathLst>
          </a:custGeom>
          <a:solidFill>
            <a:srgbClr val="C4A87C"/>
          </a:solidFill>
        </p:spPr>
      </p:sp>
      <p:sp>
        <p:nvSpPr>
          <p:cNvPr id="32" name="Shape 30"/>
          <p:cNvSpPr/>
          <p:nvPr/>
        </p:nvSpPr>
        <p:spPr>
          <a:xfrm>
            <a:off x="8362884" y="2904302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204936" y="230219"/>
                </a:moveTo>
                <a:lnTo>
                  <a:pt x="55531" y="80814"/>
                </a:lnTo>
                <a:cubicBezTo>
                  <a:pt x="43030" y="98338"/>
                  <a:pt x="35719" y="119769"/>
                  <a:pt x="35719" y="142875"/>
                </a:cubicBezTo>
                <a:cubicBezTo>
                  <a:pt x="35719" y="202034"/>
                  <a:pt x="83716" y="250031"/>
                  <a:pt x="142875" y="250031"/>
                </a:cubicBezTo>
                <a:cubicBezTo>
                  <a:pt x="166036" y="250031"/>
                  <a:pt x="187468" y="242720"/>
                  <a:pt x="204936" y="230219"/>
                </a:cubicBezTo>
                <a:close/>
                <a:moveTo>
                  <a:pt x="230219" y="204936"/>
                </a:moveTo>
                <a:cubicBezTo>
                  <a:pt x="242720" y="187412"/>
                  <a:pt x="250031" y="165981"/>
                  <a:pt x="250031" y="142875"/>
                </a:cubicBezTo>
                <a:cubicBezTo>
                  <a:pt x="250031" y="83716"/>
                  <a:pt x="202034" y="35719"/>
                  <a:pt x="142875" y="35719"/>
                </a:cubicBezTo>
                <a:cubicBezTo>
                  <a:pt x="119714" y="35719"/>
                  <a:pt x="98282" y="43030"/>
                  <a:pt x="80814" y="55531"/>
                </a:cubicBezTo>
                <a:lnTo>
                  <a:pt x="230219" y="204936"/>
                </a:lnTo>
                <a:close/>
                <a:moveTo>
                  <a:pt x="0" y="142875"/>
                </a:moveTo>
                <a:cubicBezTo>
                  <a:pt x="0" y="64020"/>
                  <a:pt x="64020" y="0"/>
                  <a:pt x="142875" y="0"/>
                </a:cubicBezTo>
                <a:cubicBezTo>
                  <a:pt x="221730" y="0"/>
                  <a:pt x="285750" y="64020"/>
                  <a:pt x="285750" y="142875"/>
                </a:cubicBezTo>
                <a:cubicBezTo>
                  <a:pt x="285750" y="221730"/>
                  <a:pt x="221730" y="285750"/>
                  <a:pt x="142875" y="285750"/>
                </a:cubicBezTo>
                <a:cubicBezTo>
                  <a:pt x="64020" y="285750"/>
                  <a:pt x="0" y="221730"/>
                  <a:pt x="0" y="142875"/>
                </a:cubicBezTo>
                <a:close/>
              </a:path>
            </a:pathLst>
          </a:custGeom>
          <a:solidFill>
            <a:srgbClr val="C4A87C"/>
          </a:solidFill>
        </p:spPr>
      </p:sp>
      <p:sp>
        <p:nvSpPr>
          <p:cNvPr id="33" name="Text 31"/>
          <p:cNvSpPr/>
          <p:nvPr/>
        </p:nvSpPr>
        <p:spPr>
          <a:xfrm>
            <a:off x="8796239" y="2894874"/>
            <a:ext cx="1819275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2A574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强制性减排措施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8324784" y="3351777"/>
            <a:ext cx="337185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E2D2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• 工业企业按应急减排清单落实限产、停产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8324784" y="3656544"/>
            <a:ext cx="337185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E2D2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• 移动源管控：限行、禁行特定车辆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8324784" y="3961312"/>
            <a:ext cx="337185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E2D2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• 扬尘管控：停止土石方作业、建筑拆除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8324784" y="4266079"/>
            <a:ext cx="337185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E2D2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• 面源管控：严禁露天烧烤、燃放烟花爆竹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396875" y="4837579"/>
            <a:ext cx="3692525" cy="876300"/>
          </a:xfrm>
          <a:custGeom>
            <a:avLst/>
            <a:gdLst/>
            <a:ahLst/>
            <a:cxnLst/>
            <a:rect l="l" t="t" r="r" b="b"/>
            <a:pathLst>
              <a:path w="3692525" h="876300">
                <a:moveTo>
                  <a:pt x="0" y="0"/>
                </a:moveTo>
                <a:lnTo>
                  <a:pt x="3692525" y="0"/>
                </a:lnTo>
                <a:lnTo>
                  <a:pt x="3692525" y="876300"/>
                </a:lnTo>
                <a:lnTo>
                  <a:pt x="0" y="876300"/>
                </a:lnTo>
                <a:lnTo>
                  <a:pt x="0" y="0"/>
                </a:lnTo>
                <a:close/>
              </a:path>
            </a:pathLst>
          </a:custGeom>
          <a:solidFill>
            <a:srgbClr val="2A574A">
              <a:alpha val="10196"/>
            </a:srgbClr>
          </a:solidFill>
        </p:spPr>
      </p:sp>
      <p:sp>
        <p:nvSpPr>
          <p:cNvPr id="39" name="Shape 37"/>
          <p:cNvSpPr/>
          <p:nvPr/>
        </p:nvSpPr>
        <p:spPr>
          <a:xfrm>
            <a:off x="396875" y="4837579"/>
            <a:ext cx="31750" cy="876300"/>
          </a:xfrm>
          <a:custGeom>
            <a:avLst/>
            <a:gdLst/>
            <a:ahLst/>
            <a:cxnLst/>
            <a:rect l="l" t="t" r="r" b="b"/>
            <a:pathLst>
              <a:path w="31750" h="876300">
                <a:moveTo>
                  <a:pt x="0" y="0"/>
                </a:moveTo>
                <a:lnTo>
                  <a:pt x="31750" y="0"/>
                </a:lnTo>
                <a:lnTo>
                  <a:pt x="31750" y="876300"/>
                </a:lnTo>
                <a:lnTo>
                  <a:pt x="0" y="876300"/>
                </a:lnTo>
                <a:lnTo>
                  <a:pt x="0" y="0"/>
                </a:lnTo>
                <a:close/>
              </a:path>
            </a:pathLst>
          </a:custGeom>
          <a:solidFill>
            <a:srgbClr val="2A574A"/>
          </a:solidFill>
        </p:spPr>
      </p:sp>
      <p:sp>
        <p:nvSpPr>
          <p:cNvPr id="40" name="Shape 38"/>
          <p:cNvSpPr/>
          <p:nvPr/>
        </p:nvSpPr>
        <p:spPr>
          <a:xfrm>
            <a:off x="612676" y="5027912"/>
            <a:ext cx="142875" cy="190500"/>
          </a:xfrm>
          <a:custGeom>
            <a:avLst/>
            <a:gdLst/>
            <a:ahLst/>
            <a:cxnLst/>
            <a:rect l="l" t="t" r="r" b="b"/>
            <a:pathLst>
              <a:path w="142875" h="190500">
                <a:moveTo>
                  <a:pt x="115863" y="11906"/>
                </a:moveTo>
                <a:lnTo>
                  <a:pt x="119063" y="11906"/>
                </a:lnTo>
                <a:cubicBezTo>
                  <a:pt x="132197" y="11906"/>
                  <a:pt x="142875" y="22585"/>
                  <a:pt x="142875" y="35719"/>
                </a:cubicBezTo>
                <a:lnTo>
                  <a:pt x="142875" y="166688"/>
                </a:lnTo>
                <a:cubicBezTo>
                  <a:pt x="142875" y="179822"/>
                  <a:pt x="132197" y="190500"/>
                  <a:pt x="119063" y="190500"/>
                </a:cubicBezTo>
                <a:lnTo>
                  <a:pt x="23812" y="190500"/>
                </a:lnTo>
                <a:cubicBezTo>
                  <a:pt x="10678" y="190500"/>
                  <a:pt x="0" y="179822"/>
                  <a:pt x="0" y="166688"/>
                </a:cubicBezTo>
                <a:lnTo>
                  <a:pt x="0" y="35719"/>
                </a:lnTo>
                <a:cubicBezTo>
                  <a:pt x="0" y="22585"/>
                  <a:pt x="10678" y="11906"/>
                  <a:pt x="23812" y="11906"/>
                </a:cubicBezTo>
                <a:lnTo>
                  <a:pt x="27012" y="11906"/>
                </a:lnTo>
                <a:cubicBezTo>
                  <a:pt x="31105" y="4800"/>
                  <a:pt x="38807" y="0"/>
                  <a:pt x="47625" y="0"/>
                </a:cubicBezTo>
                <a:lnTo>
                  <a:pt x="95250" y="0"/>
                </a:lnTo>
                <a:cubicBezTo>
                  <a:pt x="104068" y="0"/>
                  <a:pt x="111770" y="4800"/>
                  <a:pt x="115863" y="11906"/>
                </a:cubicBezTo>
                <a:close/>
                <a:moveTo>
                  <a:pt x="92273" y="41672"/>
                </a:moveTo>
                <a:cubicBezTo>
                  <a:pt x="97222" y="41672"/>
                  <a:pt x="101203" y="37691"/>
                  <a:pt x="101203" y="32742"/>
                </a:cubicBezTo>
                <a:cubicBezTo>
                  <a:pt x="101203" y="27794"/>
                  <a:pt x="97222" y="23812"/>
                  <a:pt x="92273" y="23812"/>
                </a:cubicBezTo>
                <a:lnTo>
                  <a:pt x="50602" y="23812"/>
                </a:lnTo>
                <a:cubicBezTo>
                  <a:pt x="45653" y="23812"/>
                  <a:pt x="41672" y="27794"/>
                  <a:pt x="41672" y="32742"/>
                </a:cubicBezTo>
                <a:cubicBezTo>
                  <a:pt x="41672" y="37691"/>
                  <a:pt x="45653" y="41672"/>
                  <a:pt x="50602" y="41672"/>
                </a:cubicBezTo>
                <a:lnTo>
                  <a:pt x="92273" y="41672"/>
                </a:lnTo>
                <a:close/>
                <a:moveTo>
                  <a:pt x="102840" y="96999"/>
                </a:moveTo>
                <a:cubicBezTo>
                  <a:pt x="105445" y="92832"/>
                  <a:pt x="104180" y="87325"/>
                  <a:pt x="100012" y="84683"/>
                </a:cubicBezTo>
                <a:cubicBezTo>
                  <a:pt x="95845" y="82042"/>
                  <a:pt x="90339" y="83344"/>
                  <a:pt x="87697" y="87511"/>
                </a:cubicBezTo>
                <a:lnTo>
                  <a:pt x="64852" y="124085"/>
                </a:lnTo>
                <a:lnTo>
                  <a:pt x="54806" y="110691"/>
                </a:lnTo>
                <a:cubicBezTo>
                  <a:pt x="51829" y="106747"/>
                  <a:pt x="46248" y="105928"/>
                  <a:pt x="42304" y="108905"/>
                </a:cubicBezTo>
                <a:cubicBezTo>
                  <a:pt x="38360" y="111882"/>
                  <a:pt x="37542" y="117463"/>
                  <a:pt x="40518" y="121407"/>
                </a:cubicBezTo>
                <a:lnTo>
                  <a:pt x="58378" y="145219"/>
                </a:lnTo>
                <a:cubicBezTo>
                  <a:pt x="60127" y="147563"/>
                  <a:pt x="62954" y="148903"/>
                  <a:pt x="65894" y="148791"/>
                </a:cubicBezTo>
                <a:cubicBezTo>
                  <a:pt x="68833" y="148679"/>
                  <a:pt x="71512" y="147117"/>
                  <a:pt x="73075" y="144587"/>
                </a:cubicBezTo>
                <a:lnTo>
                  <a:pt x="102840" y="96962"/>
                </a:lnTo>
                <a:close/>
              </a:path>
            </a:pathLst>
          </a:custGeom>
          <a:solidFill>
            <a:srgbClr val="2A574A"/>
          </a:solidFill>
        </p:spPr>
      </p:sp>
      <p:sp>
        <p:nvSpPr>
          <p:cNvPr id="41" name="Text 39"/>
          <p:cNvSpPr/>
          <p:nvPr/>
        </p:nvSpPr>
        <p:spPr>
          <a:xfrm>
            <a:off x="879243" y="4989877"/>
            <a:ext cx="809625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2A574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响应督导</a:t>
            </a:r>
            <a:endParaRPr lang="en-US" sz="1600" dirty="0"/>
          </a:p>
        </p:txBody>
      </p:sp>
      <p:sp>
        <p:nvSpPr>
          <p:cNvPr id="42" name="Text 40"/>
          <p:cNvSpPr/>
          <p:nvPr/>
        </p:nvSpPr>
        <p:spPr>
          <a:xfrm>
            <a:off x="565051" y="5332679"/>
            <a:ext cx="344805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E2D2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实时监督检查措施落实情况</a:t>
            </a:r>
            <a:endParaRPr lang="en-US" sz="1600" dirty="0"/>
          </a:p>
        </p:txBody>
      </p:sp>
      <p:sp>
        <p:nvSpPr>
          <p:cNvPr id="43" name="Shape 41"/>
          <p:cNvSpPr/>
          <p:nvPr/>
        </p:nvSpPr>
        <p:spPr>
          <a:xfrm>
            <a:off x="4257642" y="4837579"/>
            <a:ext cx="3692525" cy="876300"/>
          </a:xfrm>
          <a:custGeom>
            <a:avLst/>
            <a:gdLst/>
            <a:ahLst/>
            <a:cxnLst/>
            <a:rect l="l" t="t" r="r" b="b"/>
            <a:pathLst>
              <a:path w="3692525" h="876300">
                <a:moveTo>
                  <a:pt x="0" y="0"/>
                </a:moveTo>
                <a:lnTo>
                  <a:pt x="3692525" y="0"/>
                </a:lnTo>
                <a:lnTo>
                  <a:pt x="3692525" y="876300"/>
                </a:lnTo>
                <a:lnTo>
                  <a:pt x="0" y="876300"/>
                </a:lnTo>
                <a:lnTo>
                  <a:pt x="0" y="0"/>
                </a:lnTo>
                <a:close/>
              </a:path>
            </a:pathLst>
          </a:custGeom>
          <a:solidFill>
            <a:srgbClr val="5A7D6F">
              <a:alpha val="10196"/>
            </a:srgbClr>
          </a:solidFill>
        </p:spPr>
      </p:sp>
      <p:sp>
        <p:nvSpPr>
          <p:cNvPr id="44" name="Shape 42"/>
          <p:cNvSpPr/>
          <p:nvPr/>
        </p:nvSpPr>
        <p:spPr>
          <a:xfrm>
            <a:off x="4257642" y="4837579"/>
            <a:ext cx="31750" cy="876300"/>
          </a:xfrm>
          <a:custGeom>
            <a:avLst/>
            <a:gdLst/>
            <a:ahLst/>
            <a:cxnLst/>
            <a:rect l="l" t="t" r="r" b="b"/>
            <a:pathLst>
              <a:path w="31750" h="876300">
                <a:moveTo>
                  <a:pt x="0" y="0"/>
                </a:moveTo>
                <a:lnTo>
                  <a:pt x="31750" y="0"/>
                </a:lnTo>
                <a:lnTo>
                  <a:pt x="31750" y="876300"/>
                </a:lnTo>
                <a:lnTo>
                  <a:pt x="0" y="876300"/>
                </a:lnTo>
                <a:lnTo>
                  <a:pt x="0" y="0"/>
                </a:lnTo>
                <a:close/>
              </a:path>
            </a:pathLst>
          </a:custGeom>
          <a:solidFill>
            <a:srgbClr val="5A7D6F"/>
          </a:solidFill>
        </p:spPr>
      </p:sp>
      <p:sp>
        <p:nvSpPr>
          <p:cNvPr id="45" name="Shape 43"/>
          <p:cNvSpPr/>
          <p:nvPr/>
        </p:nvSpPr>
        <p:spPr>
          <a:xfrm>
            <a:off x="4449630" y="5027912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95250" y="190500"/>
                </a:moveTo>
                <a:cubicBezTo>
                  <a:pt x="147820" y="190500"/>
                  <a:pt x="190500" y="147820"/>
                  <a:pt x="190500" y="95250"/>
                </a:cubicBezTo>
                <a:cubicBezTo>
                  <a:pt x="190500" y="42680"/>
                  <a:pt x="147820" y="0"/>
                  <a:pt x="95250" y="0"/>
                </a:cubicBezTo>
                <a:cubicBezTo>
                  <a:pt x="42680" y="0"/>
                  <a:pt x="0" y="42680"/>
                  <a:pt x="0" y="95250"/>
                </a:cubicBezTo>
                <a:cubicBezTo>
                  <a:pt x="0" y="147820"/>
                  <a:pt x="42680" y="190500"/>
                  <a:pt x="95250" y="190500"/>
                </a:cubicBezTo>
                <a:close/>
                <a:moveTo>
                  <a:pt x="71438" y="59531"/>
                </a:moveTo>
                <a:lnTo>
                  <a:pt x="119063" y="59531"/>
                </a:lnTo>
                <a:cubicBezTo>
                  <a:pt x="125648" y="59531"/>
                  <a:pt x="130969" y="64852"/>
                  <a:pt x="130969" y="71438"/>
                </a:cubicBezTo>
                <a:lnTo>
                  <a:pt x="130969" y="119063"/>
                </a:lnTo>
                <a:cubicBezTo>
                  <a:pt x="130969" y="125648"/>
                  <a:pt x="125648" y="130969"/>
                  <a:pt x="119063" y="130969"/>
                </a:cubicBezTo>
                <a:lnTo>
                  <a:pt x="71438" y="130969"/>
                </a:lnTo>
                <a:cubicBezTo>
                  <a:pt x="64852" y="130969"/>
                  <a:pt x="59531" y="125648"/>
                  <a:pt x="59531" y="119063"/>
                </a:cubicBezTo>
                <a:lnTo>
                  <a:pt x="59531" y="71438"/>
                </a:lnTo>
                <a:cubicBezTo>
                  <a:pt x="59531" y="64852"/>
                  <a:pt x="64852" y="59531"/>
                  <a:pt x="71438" y="59531"/>
                </a:cubicBezTo>
                <a:close/>
              </a:path>
            </a:pathLst>
          </a:custGeom>
          <a:solidFill>
            <a:srgbClr val="5A7D6F"/>
          </a:solidFill>
        </p:spPr>
      </p:sp>
      <p:sp>
        <p:nvSpPr>
          <p:cNvPr id="46" name="Text 44"/>
          <p:cNvSpPr/>
          <p:nvPr/>
        </p:nvSpPr>
        <p:spPr>
          <a:xfrm>
            <a:off x="4740011" y="4989877"/>
            <a:ext cx="809625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2A574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响应终止</a:t>
            </a:r>
            <a:endParaRPr lang="en-US" sz="1600" dirty="0"/>
          </a:p>
        </p:txBody>
      </p:sp>
      <p:sp>
        <p:nvSpPr>
          <p:cNvPr id="47" name="Text 45"/>
          <p:cNvSpPr/>
          <p:nvPr/>
        </p:nvSpPr>
        <p:spPr>
          <a:xfrm>
            <a:off x="4425818" y="5332679"/>
            <a:ext cx="344805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E2D2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AQI降至预警条件以下时终止</a:t>
            </a:r>
            <a:endParaRPr lang="en-US" sz="1600" dirty="0"/>
          </a:p>
        </p:txBody>
      </p:sp>
      <p:sp>
        <p:nvSpPr>
          <p:cNvPr id="48" name="Shape 46"/>
          <p:cNvSpPr/>
          <p:nvPr/>
        </p:nvSpPr>
        <p:spPr>
          <a:xfrm>
            <a:off x="8118409" y="4837579"/>
            <a:ext cx="3692525" cy="876300"/>
          </a:xfrm>
          <a:custGeom>
            <a:avLst/>
            <a:gdLst/>
            <a:ahLst/>
            <a:cxnLst/>
            <a:rect l="l" t="t" r="r" b="b"/>
            <a:pathLst>
              <a:path w="3692525" h="876300">
                <a:moveTo>
                  <a:pt x="0" y="0"/>
                </a:moveTo>
                <a:lnTo>
                  <a:pt x="3692525" y="0"/>
                </a:lnTo>
                <a:lnTo>
                  <a:pt x="3692525" y="876300"/>
                </a:lnTo>
                <a:lnTo>
                  <a:pt x="0" y="876300"/>
                </a:lnTo>
                <a:lnTo>
                  <a:pt x="0" y="0"/>
                </a:lnTo>
                <a:close/>
              </a:path>
            </a:pathLst>
          </a:custGeom>
          <a:solidFill>
            <a:srgbClr val="C4A87C">
              <a:alpha val="10196"/>
            </a:srgbClr>
          </a:solidFill>
        </p:spPr>
      </p:sp>
      <p:sp>
        <p:nvSpPr>
          <p:cNvPr id="49" name="Shape 47"/>
          <p:cNvSpPr/>
          <p:nvPr/>
        </p:nvSpPr>
        <p:spPr>
          <a:xfrm>
            <a:off x="8118409" y="4837579"/>
            <a:ext cx="31750" cy="876300"/>
          </a:xfrm>
          <a:custGeom>
            <a:avLst/>
            <a:gdLst/>
            <a:ahLst/>
            <a:cxnLst/>
            <a:rect l="l" t="t" r="r" b="b"/>
            <a:pathLst>
              <a:path w="31750" h="876300">
                <a:moveTo>
                  <a:pt x="0" y="0"/>
                </a:moveTo>
                <a:lnTo>
                  <a:pt x="31750" y="0"/>
                </a:lnTo>
                <a:lnTo>
                  <a:pt x="31750" y="876300"/>
                </a:lnTo>
                <a:lnTo>
                  <a:pt x="0" y="876300"/>
                </a:lnTo>
                <a:lnTo>
                  <a:pt x="0" y="0"/>
                </a:lnTo>
                <a:close/>
              </a:path>
            </a:pathLst>
          </a:custGeom>
          <a:solidFill>
            <a:srgbClr val="C4A87C"/>
          </a:solidFill>
        </p:spPr>
      </p:sp>
      <p:sp>
        <p:nvSpPr>
          <p:cNvPr id="50" name="Shape 48"/>
          <p:cNvSpPr/>
          <p:nvPr/>
        </p:nvSpPr>
        <p:spPr>
          <a:xfrm>
            <a:off x="8334210" y="5027912"/>
            <a:ext cx="142875" cy="190500"/>
          </a:xfrm>
          <a:custGeom>
            <a:avLst/>
            <a:gdLst/>
            <a:ahLst/>
            <a:cxnLst/>
            <a:rect l="l" t="t" r="r" b="b"/>
            <a:pathLst>
              <a:path w="142875" h="190500">
                <a:moveTo>
                  <a:pt x="0" y="23812"/>
                </a:moveTo>
                <a:cubicBezTo>
                  <a:pt x="0" y="10678"/>
                  <a:pt x="10678" y="0"/>
                  <a:pt x="23812" y="0"/>
                </a:cubicBezTo>
                <a:lnTo>
                  <a:pt x="79437" y="0"/>
                </a:lnTo>
                <a:cubicBezTo>
                  <a:pt x="85762" y="0"/>
                  <a:pt x="91827" y="2493"/>
                  <a:pt x="96292" y="6958"/>
                </a:cubicBezTo>
                <a:lnTo>
                  <a:pt x="135917" y="46620"/>
                </a:lnTo>
                <a:cubicBezTo>
                  <a:pt x="140382" y="51085"/>
                  <a:pt x="142875" y="57150"/>
                  <a:pt x="142875" y="63475"/>
                </a:cubicBezTo>
                <a:lnTo>
                  <a:pt x="142875" y="166688"/>
                </a:lnTo>
                <a:cubicBezTo>
                  <a:pt x="142875" y="179822"/>
                  <a:pt x="132197" y="190500"/>
                  <a:pt x="119063" y="190500"/>
                </a:cubicBezTo>
                <a:lnTo>
                  <a:pt x="23812" y="190500"/>
                </a:lnTo>
                <a:cubicBezTo>
                  <a:pt x="10678" y="190500"/>
                  <a:pt x="0" y="179822"/>
                  <a:pt x="0" y="166688"/>
                </a:cubicBezTo>
                <a:lnTo>
                  <a:pt x="0" y="23812"/>
                </a:lnTo>
                <a:close/>
                <a:moveTo>
                  <a:pt x="77391" y="21766"/>
                </a:moveTo>
                <a:lnTo>
                  <a:pt x="77391" y="56555"/>
                </a:lnTo>
                <a:cubicBezTo>
                  <a:pt x="77391" y="61503"/>
                  <a:pt x="81372" y="65484"/>
                  <a:pt x="86320" y="65484"/>
                </a:cubicBezTo>
                <a:lnTo>
                  <a:pt x="121109" y="65484"/>
                </a:lnTo>
                <a:lnTo>
                  <a:pt x="77391" y="21766"/>
                </a:lnTo>
                <a:close/>
                <a:moveTo>
                  <a:pt x="44648" y="95250"/>
                </a:moveTo>
                <a:cubicBezTo>
                  <a:pt x="39700" y="95250"/>
                  <a:pt x="35719" y="99231"/>
                  <a:pt x="35719" y="104180"/>
                </a:cubicBezTo>
                <a:cubicBezTo>
                  <a:pt x="35719" y="109128"/>
                  <a:pt x="39700" y="113109"/>
                  <a:pt x="44648" y="113109"/>
                </a:cubicBezTo>
                <a:lnTo>
                  <a:pt x="98227" y="113109"/>
                </a:lnTo>
                <a:cubicBezTo>
                  <a:pt x="103175" y="113109"/>
                  <a:pt x="107156" y="109128"/>
                  <a:pt x="107156" y="104180"/>
                </a:cubicBezTo>
                <a:cubicBezTo>
                  <a:pt x="107156" y="99231"/>
                  <a:pt x="103175" y="95250"/>
                  <a:pt x="98227" y="95250"/>
                </a:cubicBezTo>
                <a:lnTo>
                  <a:pt x="44648" y="95250"/>
                </a:lnTo>
                <a:close/>
                <a:moveTo>
                  <a:pt x="44648" y="130969"/>
                </a:moveTo>
                <a:cubicBezTo>
                  <a:pt x="39700" y="130969"/>
                  <a:pt x="35719" y="134950"/>
                  <a:pt x="35719" y="139898"/>
                </a:cubicBezTo>
                <a:cubicBezTo>
                  <a:pt x="35719" y="144847"/>
                  <a:pt x="39700" y="148828"/>
                  <a:pt x="44648" y="148828"/>
                </a:cubicBezTo>
                <a:lnTo>
                  <a:pt x="98227" y="148828"/>
                </a:lnTo>
                <a:cubicBezTo>
                  <a:pt x="103175" y="148828"/>
                  <a:pt x="107156" y="144847"/>
                  <a:pt x="107156" y="139898"/>
                </a:cubicBezTo>
                <a:cubicBezTo>
                  <a:pt x="107156" y="134950"/>
                  <a:pt x="103175" y="130969"/>
                  <a:pt x="98227" y="130969"/>
                </a:cubicBezTo>
                <a:lnTo>
                  <a:pt x="44648" y="130969"/>
                </a:lnTo>
                <a:close/>
              </a:path>
            </a:pathLst>
          </a:custGeom>
          <a:solidFill>
            <a:srgbClr val="C4A87C"/>
          </a:solidFill>
        </p:spPr>
      </p:sp>
      <p:sp>
        <p:nvSpPr>
          <p:cNvPr id="51" name="Text 49"/>
          <p:cNvSpPr/>
          <p:nvPr/>
        </p:nvSpPr>
        <p:spPr>
          <a:xfrm>
            <a:off x="8600778" y="4989877"/>
            <a:ext cx="809625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2A574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信息报送</a:t>
            </a:r>
            <a:endParaRPr lang="en-US" sz="1600" dirty="0"/>
          </a:p>
        </p:txBody>
      </p:sp>
      <p:sp>
        <p:nvSpPr>
          <p:cNvPr id="52" name="Text 50"/>
          <p:cNvSpPr/>
          <p:nvPr/>
        </p:nvSpPr>
        <p:spPr>
          <a:xfrm>
            <a:off x="8286585" y="5332679"/>
            <a:ext cx="344805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E2D2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及时、准确、完整报送处置情况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7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344650" y="585636"/>
            <a:ext cx="11709490" cy="41358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255" b="1" dirty="0">
                <a:solidFill>
                  <a:srgbClr val="2A574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差异化应急减排措施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44650" y="1068058"/>
            <a:ext cx="11580246" cy="24125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20" dirty="0">
                <a:solidFill>
                  <a:srgbClr val="1E2D2A">
                    <a:alpha val="70000"/>
                  </a:srgbClr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坚决杜绝应急管控"一刀切"，推行差异化减排管理，兼顾生态治理与经济社会平稳运行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44650" y="1481668"/>
            <a:ext cx="5669495" cy="3256944"/>
          </a:xfrm>
          <a:custGeom>
            <a:avLst/>
            <a:gdLst/>
            <a:ahLst/>
            <a:cxnLst/>
            <a:rect l="l" t="t" r="r" b="b"/>
            <a:pathLst>
              <a:path w="5669495" h="3256944">
                <a:moveTo>
                  <a:pt x="0" y="0"/>
                </a:moveTo>
                <a:lnTo>
                  <a:pt x="5669495" y="0"/>
                </a:lnTo>
                <a:lnTo>
                  <a:pt x="5669495" y="3256944"/>
                </a:lnTo>
                <a:lnTo>
                  <a:pt x="0" y="3256944"/>
                </a:lnTo>
                <a:lnTo>
                  <a:pt x="0" y="0"/>
                </a:lnTo>
                <a:close/>
              </a:path>
            </a:pathLst>
          </a:custGeom>
          <a:solidFill>
            <a:srgbClr val="2A574A"/>
          </a:solidFill>
        </p:spPr>
      </p:sp>
      <p:sp>
        <p:nvSpPr>
          <p:cNvPr id="6" name="Shape 4"/>
          <p:cNvSpPr/>
          <p:nvPr/>
        </p:nvSpPr>
        <p:spPr>
          <a:xfrm>
            <a:off x="602001" y="1696927"/>
            <a:ext cx="226177" cy="258488"/>
          </a:xfrm>
          <a:custGeom>
            <a:avLst/>
            <a:gdLst/>
            <a:ahLst/>
            <a:cxnLst/>
            <a:rect l="l" t="t" r="r" b="b"/>
            <a:pathLst>
              <a:path w="226177" h="258488">
                <a:moveTo>
                  <a:pt x="124145" y="-13076"/>
                </a:moveTo>
                <a:cubicBezTo>
                  <a:pt x="117380" y="-17216"/>
                  <a:pt x="108848" y="-17216"/>
                  <a:pt x="102082" y="-13076"/>
                </a:cubicBezTo>
                <a:cubicBezTo>
                  <a:pt x="89764" y="-5553"/>
                  <a:pt x="82141" y="-3534"/>
                  <a:pt x="67702" y="-3837"/>
                </a:cubicBezTo>
                <a:cubicBezTo>
                  <a:pt x="59775" y="-4039"/>
                  <a:pt x="52404" y="252"/>
                  <a:pt x="48567" y="7219"/>
                </a:cubicBezTo>
                <a:cubicBezTo>
                  <a:pt x="41651" y="19891"/>
                  <a:pt x="36047" y="25495"/>
                  <a:pt x="23375" y="32412"/>
                </a:cubicBezTo>
                <a:cubicBezTo>
                  <a:pt x="16408" y="36198"/>
                  <a:pt x="12167" y="43620"/>
                  <a:pt x="12319" y="51546"/>
                </a:cubicBezTo>
                <a:cubicBezTo>
                  <a:pt x="12672" y="65985"/>
                  <a:pt x="10602" y="73608"/>
                  <a:pt x="3080" y="85927"/>
                </a:cubicBezTo>
                <a:cubicBezTo>
                  <a:pt x="-1060" y="92692"/>
                  <a:pt x="-1060" y="101224"/>
                  <a:pt x="3080" y="107989"/>
                </a:cubicBezTo>
                <a:cubicBezTo>
                  <a:pt x="10602" y="120308"/>
                  <a:pt x="12621" y="127931"/>
                  <a:pt x="12319" y="142370"/>
                </a:cubicBezTo>
                <a:cubicBezTo>
                  <a:pt x="12117" y="150296"/>
                  <a:pt x="16408" y="157667"/>
                  <a:pt x="23375" y="161504"/>
                </a:cubicBezTo>
                <a:cubicBezTo>
                  <a:pt x="34532" y="167613"/>
                  <a:pt x="40187" y="172662"/>
                  <a:pt x="46144" y="182456"/>
                </a:cubicBezTo>
                <a:lnTo>
                  <a:pt x="21557" y="231478"/>
                </a:lnTo>
                <a:cubicBezTo>
                  <a:pt x="18579" y="237486"/>
                  <a:pt x="21002" y="244755"/>
                  <a:pt x="26959" y="247734"/>
                </a:cubicBezTo>
                <a:lnTo>
                  <a:pt x="70377" y="269443"/>
                </a:lnTo>
                <a:cubicBezTo>
                  <a:pt x="76183" y="272321"/>
                  <a:pt x="83251" y="270150"/>
                  <a:pt x="86381" y="264495"/>
                </a:cubicBezTo>
                <a:lnTo>
                  <a:pt x="113038" y="216483"/>
                </a:lnTo>
                <a:lnTo>
                  <a:pt x="139694" y="264495"/>
                </a:lnTo>
                <a:cubicBezTo>
                  <a:pt x="142825" y="270150"/>
                  <a:pt x="149893" y="272371"/>
                  <a:pt x="155698" y="269443"/>
                </a:cubicBezTo>
                <a:lnTo>
                  <a:pt x="199116" y="247734"/>
                </a:lnTo>
                <a:cubicBezTo>
                  <a:pt x="205124" y="244755"/>
                  <a:pt x="207547" y="237486"/>
                  <a:pt x="204518" y="231478"/>
                </a:cubicBezTo>
                <a:lnTo>
                  <a:pt x="179982" y="182405"/>
                </a:lnTo>
                <a:cubicBezTo>
                  <a:pt x="185889" y="172611"/>
                  <a:pt x="191594" y="167563"/>
                  <a:pt x="202751" y="161454"/>
                </a:cubicBezTo>
                <a:cubicBezTo>
                  <a:pt x="209718" y="157667"/>
                  <a:pt x="213959" y="150246"/>
                  <a:pt x="213808" y="142320"/>
                </a:cubicBezTo>
                <a:cubicBezTo>
                  <a:pt x="213454" y="127881"/>
                  <a:pt x="215524" y="120257"/>
                  <a:pt x="223047" y="107939"/>
                </a:cubicBezTo>
                <a:cubicBezTo>
                  <a:pt x="227186" y="101174"/>
                  <a:pt x="227186" y="92642"/>
                  <a:pt x="223047" y="85876"/>
                </a:cubicBezTo>
                <a:cubicBezTo>
                  <a:pt x="215524" y="73558"/>
                  <a:pt x="213505" y="65935"/>
                  <a:pt x="213808" y="51496"/>
                </a:cubicBezTo>
                <a:cubicBezTo>
                  <a:pt x="214010" y="43569"/>
                  <a:pt x="209718" y="36198"/>
                  <a:pt x="202751" y="32361"/>
                </a:cubicBezTo>
                <a:cubicBezTo>
                  <a:pt x="190079" y="25445"/>
                  <a:pt x="184475" y="19841"/>
                  <a:pt x="177559" y="7169"/>
                </a:cubicBezTo>
                <a:cubicBezTo>
                  <a:pt x="173772" y="202"/>
                  <a:pt x="166351" y="-4039"/>
                  <a:pt x="158425" y="-3887"/>
                </a:cubicBezTo>
                <a:cubicBezTo>
                  <a:pt x="143986" y="-3534"/>
                  <a:pt x="136362" y="-5604"/>
                  <a:pt x="124044" y="-13126"/>
                </a:cubicBezTo>
                <a:close/>
                <a:moveTo>
                  <a:pt x="113088" y="48466"/>
                </a:moveTo>
                <a:cubicBezTo>
                  <a:pt x="139838" y="48466"/>
                  <a:pt x="161555" y="70184"/>
                  <a:pt x="161555" y="96933"/>
                </a:cubicBezTo>
                <a:cubicBezTo>
                  <a:pt x="161555" y="123682"/>
                  <a:pt x="139838" y="145399"/>
                  <a:pt x="113088" y="145399"/>
                </a:cubicBezTo>
                <a:cubicBezTo>
                  <a:pt x="86339" y="145399"/>
                  <a:pt x="64622" y="123682"/>
                  <a:pt x="64622" y="96933"/>
                </a:cubicBezTo>
                <a:cubicBezTo>
                  <a:pt x="64622" y="70184"/>
                  <a:pt x="86339" y="48466"/>
                  <a:pt x="113088" y="48466"/>
                </a:cubicBezTo>
                <a:close/>
              </a:path>
            </a:pathLst>
          </a:custGeom>
          <a:solidFill>
            <a:srgbClr val="C4A87C"/>
          </a:solidFill>
        </p:spPr>
      </p:sp>
      <p:sp>
        <p:nvSpPr>
          <p:cNvPr id="7" name="Text 5"/>
          <p:cNvSpPr/>
          <p:nvPr/>
        </p:nvSpPr>
        <p:spPr>
          <a:xfrm>
            <a:off x="977855" y="1688399"/>
            <a:ext cx="1421682" cy="27572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630" b="1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减排豁免政策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551380" y="2101710"/>
            <a:ext cx="5324845" cy="224023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85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对环保绩效水平高的对象，按预警等级实行减排措施豁免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551380" y="2463563"/>
            <a:ext cx="5255915" cy="620370"/>
          </a:xfrm>
          <a:custGeom>
            <a:avLst/>
            <a:gdLst/>
            <a:ahLst/>
            <a:cxnLst/>
            <a:rect l="l" t="t" r="r" b="b"/>
            <a:pathLst>
              <a:path w="5255915" h="620370">
                <a:moveTo>
                  <a:pt x="0" y="0"/>
                </a:moveTo>
                <a:lnTo>
                  <a:pt x="5255915" y="0"/>
                </a:lnTo>
                <a:lnTo>
                  <a:pt x="5255915" y="620370"/>
                </a:lnTo>
                <a:lnTo>
                  <a:pt x="0" y="62037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</p:spPr>
      </p:sp>
      <p:sp>
        <p:nvSpPr>
          <p:cNvPr id="10" name="Shape 8"/>
          <p:cNvSpPr/>
          <p:nvPr/>
        </p:nvSpPr>
        <p:spPr>
          <a:xfrm>
            <a:off x="671978" y="2605222"/>
            <a:ext cx="137860" cy="137860"/>
          </a:xfrm>
          <a:custGeom>
            <a:avLst/>
            <a:gdLst/>
            <a:ahLst/>
            <a:cxnLst/>
            <a:rect l="l" t="t" r="r" b="b"/>
            <a:pathLst>
              <a:path w="137860" h="137860">
                <a:moveTo>
                  <a:pt x="8616" y="8616"/>
                </a:moveTo>
                <a:cubicBezTo>
                  <a:pt x="3850" y="8616"/>
                  <a:pt x="0" y="12467"/>
                  <a:pt x="0" y="17233"/>
                </a:cubicBezTo>
                <a:lnTo>
                  <a:pt x="0" y="116319"/>
                </a:lnTo>
                <a:cubicBezTo>
                  <a:pt x="0" y="123455"/>
                  <a:pt x="5789" y="129244"/>
                  <a:pt x="12924" y="129244"/>
                </a:cubicBezTo>
                <a:lnTo>
                  <a:pt x="124936" y="129244"/>
                </a:lnTo>
                <a:cubicBezTo>
                  <a:pt x="132071" y="129244"/>
                  <a:pt x="137860" y="123455"/>
                  <a:pt x="137860" y="116319"/>
                </a:cubicBezTo>
                <a:lnTo>
                  <a:pt x="137860" y="40981"/>
                </a:lnTo>
                <a:cubicBezTo>
                  <a:pt x="137860" y="36081"/>
                  <a:pt x="132636" y="32984"/>
                  <a:pt x="128328" y="35300"/>
                </a:cubicBezTo>
                <a:lnTo>
                  <a:pt x="86163" y="57998"/>
                </a:lnTo>
                <a:lnTo>
                  <a:pt x="86163" y="40981"/>
                </a:lnTo>
                <a:cubicBezTo>
                  <a:pt x="86163" y="36081"/>
                  <a:pt x="80939" y="32984"/>
                  <a:pt x="76631" y="35300"/>
                </a:cubicBezTo>
                <a:lnTo>
                  <a:pt x="34465" y="57998"/>
                </a:lnTo>
                <a:lnTo>
                  <a:pt x="34465" y="17233"/>
                </a:lnTo>
                <a:cubicBezTo>
                  <a:pt x="34465" y="12467"/>
                  <a:pt x="30615" y="8616"/>
                  <a:pt x="25849" y="8616"/>
                </a:cubicBezTo>
                <a:lnTo>
                  <a:pt x="8616" y="8616"/>
                </a:lnTo>
                <a:close/>
              </a:path>
            </a:pathLst>
          </a:custGeom>
          <a:solidFill>
            <a:srgbClr val="FFFFFF"/>
          </a:solidFill>
        </p:spPr>
      </p:sp>
      <p:sp>
        <p:nvSpPr>
          <p:cNvPr id="11" name="Text 9"/>
          <p:cNvSpPr/>
          <p:nvPr/>
        </p:nvSpPr>
        <p:spPr>
          <a:xfrm>
            <a:off x="873836" y="2566929"/>
            <a:ext cx="4898965" cy="20679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85" b="1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环保绩效水平高的工业企业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654746" y="2808213"/>
            <a:ext cx="5109439" cy="17232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50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达到A级、B级绩效等级的企业，可豁免相应减排措施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551380" y="3187118"/>
            <a:ext cx="5255915" cy="620370"/>
          </a:xfrm>
          <a:custGeom>
            <a:avLst/>
            <a:gdLst/>
            <a:ahLst/>
            <a:cxnLst/>
            <a:rect l="l" t="t" r="r" b="b"/>
            <a:pathLst>
              <a:path w="5255915" h="620370">
                <a:moveTo>
                  <a:pt x="0" y="0"/>
                </a:moveTo>
                <a:lnTo>
                  <a:pt x="5255915" y="0"/>
                </a:lnTo>
                <a:lnTo>
                  <a:pt x="5255915" y="620370"/>
                </a:lnTo>
                <a:lnTo>
                  <a:pt x="0" y="62037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</p:spPr>
      </p:sp>
      <p:sp>
        <p:nvSpPr>
          <p:cNvPr id="14" name="Shape 12"/>
          <p:cNvSpPr/>
          <p:nvPr/>
        </p:nvSpPr>
        <p:spPr>
          <a:xfrm>
            <a:off x="663362" y="3328777"/>
            <a:ext cx="155093" cy="137860"/>
          </a:xfrm>
          <a:custGeom>
            <a:avLst/>
            <a:gdLst/>
            <a:ahLst/>
            <a:cxnLst/>
            <a:rect l="l" t="t" r="r" b="b"/>
            <a:pathLst>
              <a:path w="155093" h="137860">
                <a:moveTo>
                  <a:pt x="94779" y="71084"/>
                </a:moveTo>
                <a:lnTo>
                  <a:pt x="94779" y="17233"/>
                </a:lnTo>
                <a:cubicBezTo>
                  <a:pt x="94779" y="12467"/>
                  <a:pt x="90928" y="8616"/>
                  <a:pt x="86163" y="8616"/>
                </a:cubicBezTo>
                <a:lnTo>
                  <a:pt x="68930" y="8616"/>
                </a:lnTo>
                <a:cubicBezTo>
                  <a:pt x="64164" y="8616"/>
                  <a:pt x="60314" y="12467"/>
                  <a:pt x="60314" y="17233"/>
                </a:cubicBezTo>
                <a:lnTo>
                  <a:pt x="60314" y="71084"/>
                </a:lnTo>
                <a:cubicBezTo>
                  <a:pt x="60314" y="74665"/>
                  <a:pt x="57433" y="77546"/>
                  <a:pt x="53852" y="77546"/>
                </a:cubicBezTo>
                <a:cubicBezTo>
                  <a:pt x="50270" y="77546"/>
                  <a:pt x="47389" y="74665"/>
                  <a:pt x="47389" y="71084"/>
                </a:cubicBezTo>
                <a:lnTo>
                  <a:pt x="47389" y="21029"/>
                </a:lnTo>
                <a:cubicBezTo>
                  <a:pt x="24233" y="29565"/>
                  <a:pt x="8616" y="51644"/>
                  <a:pt x="8616" y="77546"/>
                </a:cubicBezTo>
                <a:lnTo>
                  <a:pt x="8616" y="94779"/>
                </a:lnTo>
                <a:lnTo>
                  <a:pt x="146476" y="94779"/>
                </a:lnTo>
                <a:lnTo>
                  <a:pt x="146476" y="77546"/>
                </a:lnTo>
                <a:cubicBezTo>
                  <a:pt x="146207" y="51913"/>
                  <a:pt x="130752" y="29699"/>
                  <a:pt x="107703" y="21056"/>
                </a:cubicBezTo>
                <a:lnTo>
                  <a:pt x="107703" y="71084"/>
                </a:lnTo>
                <a:cubicBezTo>
                  <a:pt x="107703" y="74665"/>
                  <a:pt x="104822" y="77546"/>
                  <a:pt x="101241" y="77546"/>
                </a:cubicBezTo>
                <a:cubicBezTo>
                  <a:pt x="97660" y="77546"/>
                  <a:pt x="94779" y="74665"/>
                  <a:pt x="94779" y="71084"/>
                </a:cubicBezTo>
                <a:close/>
                <a:moveTo>
                  <a:pt x="10770" y="107703"/>
                </a:moveTo>
                <a:cubicBezTo>
                  <a:pt x="4820" y="107703"/>
                  <a:pt x="0" y="112523"/>
                  <a:pt x="0" y="118473"/>
                </a:cubicBezTo>
                <a:cubicBezTo>
                  <a:pt x="0" y="124424"/>
                  <a:pt x="4820" y="129244"/>
                  <a:pt x="10770" y="129244"/>
                </a:cubicBezTo>
                <a:lnTo>
                  <a:pt x="144322" y="129244"/>
                </a:lnTo>
                <a:cubicBezTo>
                  <a:pt x="150273" y="129244"/>
                  <a:pt x="155093" y="124424"/>
                  <a:pt x="155093" y="118473"/>
                </a:cubicBezTo>
                <a:cubicBezTo>
                  <a:pt x="155093" y="112523"/>
                  <a:pt x="150273" y="107703"/>
                  <a:pt x="144322" y="107703"/>
                </a:cubicBezTo>
                <a:lnTo>
                  <a:pt x="10770" y="107703"/>
                </a:lnTo>
                <a:close/>
              </a:path>
            </a:pathLst>
          </a:custGeom>
          <a:solidFill>
            <a:srgbClr val="FFFFFF"/>
          </a:solidFill>
        </p:spPr>
      </p:sp>
      <p:sp>
        <p:nvSpPr>
          <p:cNvPr id="15" name="Text 13"/>
          <p:cNvSpPr/>
          <p:nvPr/>
        </p:nvSpPr>
        <p:spPr>
          <a:xfrm>
            <a:off x="873836" y="3290484"/>
            <a:ext cx="4898965" cy="20679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85" b="1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文明施工示范工地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654746" y="3531768"/>
            <a:ext cx="5109439" cy="17232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50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扬尘管控措施到位、达到示范标准的建筑工地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551380" y="3910673"/>
            <a:ext cx="5255915" cy="620370"/>
          </a:xfrm>
          <a:custGeom>
            <a:avLst/>
            <a:gdLst/>
            <a:ahLst/>
            <a:cxnLst/>
            <a:rect l="l" t="t" r="r" b="b"/>
            <a:pathLst>
              <a:path w="5255915" h="620370">
                <a:moveTo>
                  <a:pt x="0" y="0"/>
                </a:moveTo>
                <a:lnTo>
                  <a:pt x="5255915" y="0"/>
                </a:lnTo>
                <a:lnTo>
                  <a:pt x="5255915" y="620370"/>
                </a:lnTo>
                <a:lnTo>
                  <a:pt x="0" y="62037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</p:spPr>
      </p:sp>
      <p:sp>
        <p:nvSpPr>
          <p:cNvPr id="18" name="Shape 16"/>
          <p:cNvSpPr/>
          <p:nvPr/>
        </p:nvSpPr>
        <p:spPr>
          <a:xfrm>
            <a:off x="663362" y="4052332"/>
            <a:ext cx="155093" cy="137860"/>
          </a:xfrm>
          <a:custGeom>
            <a:avLst/>
            <a:gdLst/>
            <a:ahLst/>
            <a:cxnLst/>
            <a:rect l="l" t="t" r="r" b="b"/>
            <a:pathLst>
              <a:path w="155093" h="137860">
                <a:moveTo>
                  <a:pt x="107703" y="8616"/>
                </a:moveTo>
                <a:cubicBezTo>
                  <a:pt x="95802" y="8616"/>
                  <a:pt x="86163" y="18256"/>
                  <a:pt x="86163" y="30157"/>
                </a:cubicBezTo>
                <a:lnTo>
                  <a:pt x="86163" y="96987"/>
                </a:lnTo>
                <a:lnTo>
                  <a:pt x="6139" y="121005"/>
                </a:lnTo>
                <a:cubicBezTo>
                  <a:pt x="1589" y="122351"/>
                  <a:pt x="-996" y="127171"/>
                  <a:pt x="377" y="131721"/>
                </a:cubicBezTo>
                <a:cubicBezTo>
                  <a:pt x="1750" y="136271"/>
                  <a:pt x="6543" y="138856"/>
                  <a:pt x="11093" y="137510"/>
                </a:cubicBezTo>
                <a:lnTo>
                  <a:pt x="96044" y="112038"/>
                </a:lnTo>
                <a:lnTo>
                  <a:pt x="107811" y="112038"/>
                </a:lnTo>
                <a:cubicBezTo>
                  <a:pt x="107757" y="112738"/>
                  <a:pt x="107703" y="113465"/>
                  <a:pt x="107703" y="114192"/>
                </a:cubicBezTo>
                <a:cubicBezTo>
                  <a:pt x="107703" y="127278"/>
                  <a:pt x="118312" y="137887"/>
                  <a:pt x="131398" y="137887"/>
                </a:cubicBezTo>
                <a:cubicBezTo>
                  <a:pt x="144484" y="137887"/>
                  <a:pt x="155093" y="127278"/>
                  <a:pt x="155093" y="114192"/>
                </a:cubicBezTo>
                <a:lnTo>
                  <a:pt x="155093" y="8643"/>
                </a:lnTo>
                <a:lnTo>
                  <a:pt x="107703" y="8643"/>
                </a:lnTo>
                <a:close/>
                <a:moveTo>
                  <a:pt x="142168" y="114165"/>
                </a:moveTo>
                <a:cubicBezTo>
                  <a:pt x="142168" y="120116"/>
                  <a:pt x="137348" y="124936"/>
                  <a:pt x="131398" y="124936"/>
                </a:cubicBezTo>
                <a:cubicBezTo>
                  <a:pt x="125447" y="124936"/>
                  <a:pt x="120628" y="120116"/>
                  <a:pt x="120628" y="114165"/>
                </a:cubicBezTo>
                <a:cubicBezTo>
                  <a:pt x="120628" y="108215"/>
                  <a:pt x="125447" y="103395"/>
                  <a:pt x="131398" y="103395"/>
                </a:cubicBezTo>
                <a:cubicBezTo>
                  <a:pt x="137348" y="103395"/>
                  <a:pt x="142141" y="108215"/>
                  <a:pt x="142168" y="114138"/>
                </a:cubicBezTo>
                <a:lnTo>
                  <a:pt x="142168" y="114165"/>
                </a:lnTo>
                <a:close/>
                <a:moveTo>
                  <a:pt x="13974" y="40254"/>
                </a:moveTo>
                <a:cubicBezTo>
                  <a:pt x="4874" y="43027"/>
                  <a:pt x="-242" y="52667"/>
                  <a:pt x="2531" y="61768"/>
                </a:cubicBezTo>
                <a:lnTo>
                  <a:pt x="10097" y="86486"/>
                </a:lnTo>
                <a:cubicBezTo>
                  <a:pt x="12871" y="95587"/>
                  <a:pt x="22510" y="100702"/>
                  <a:pt x="31611" y="97929"/>
                </a:cubicBezTo>
                <a:lnTo>
                  <a:pt x="56329" y="90363"/>
                </a:lnTo>
                <a:cubicBezTo>
                  <a:pt x="65430" y="87590"/>
                  <a:pt x="70546" y="77950"/>
                  <a:pt x="67772" y="68849"/>
                </a:cubicBezTo>
                <a:lnTo>
                  <a:pt x="60206" y="44131"/>
                </a:lnTo>
                <a:cubicBezTo>
                  <a:pt x="57433" y="35030"/>
                  <a:pt x="47793" y="29915"/>
                  <a:pt x="38692" y="32688"/>
                </a:cubicBezTo>
                <a:lnTo>
                  <a:pt x="13974" y="40254"/>
                </a:lnTo>
                <a:close/>
              </a:path>
            </a:pathLst>
          </a:custGeom>
          <a:solidFill>
            <a:srgbClr val="FFFFFF"/>
          </a:solidFill>
        </p:spPr>
      </p:sp>
      <p:sp>
        <p:nvSpPr>
          <p:cNvPr id="19" name="Text 17"/>
          <p:cNvSpPr/>
          <p:nvPr/>
        </p:nvSpPr>
        <p:spPr>
          <a:xfrm>
            <a:off x="873836" y="4014039"/>
            <a:ext cx="4898965" cy="20679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85" b="1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新能源重卡等清洁车辆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654746" y="4255323"/>
            <a:ext cx="5109439" cy="17232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50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纯电动、氢燃料电池等新能源运输车辆不受限行管控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359011" y="4875365"/>
            <a:ext cx="5649391" cy="689300"/>
          </a:xfrm>
          <a:custGeom>
            <a:avLst/>
            <a:gdLst/>
            <a:ahLst/>
            <a:cxnLst/>
            <a:rect l="l" t="t" r="r" b="b"/>
            <a:pathLst>
              <a:path w="5649391" h="689300">
                <a:moveTo>
                  <a:pt x="0" y="0"/>
                </a:moveTo>
                <a:lnTo>
                  <a:pt x="5649391" y="0"/>
                </a:lnTo>
                <a:lnTo>
                  <a:pt x="5649391" y="689300"/>
                </a:lnTo>
                <a:lnTo>
                  <a:pt x="0" y="689300"/>
                </a:lnTo>
                <a:lnTo>
                  <a:pt x="0" y="0"/>
                </a:lnTo>
                <a:close/>
              </a:path>
            </a:pathLst>
          </a:custGeom>
          <a:solidFill>
            <a:srgbClr val="C4A87C">
              <a:alpha val="10196"/>
            </a:srgbClr>
          </a:solidFill>
        </p:spPr>
      </p:sp>
      <p:sp>
        <p:nvSpPr>
          <p:cNvPr id="22" name="Shape 20"/>
          <p:cNvSpPr/>
          <p:nvPr/>
        </p:nvSpPr>
        <p:spPr>
          <a:xfrm>
            <a:off x="359011" y="4875365"/>
            <a:ext cx="28721" cy="689300"/>
          </a:xfrm>
          <a:custGeom>
            <a:avLst/>
            <a:gdLst/>
            <a:ahLst/>
            <a:cxnLst/>
            <a:rect l="l" t="t" r="r" b="b"/>
            <a:pathLst>
              <a:path w="28721" h="689300">
                <a:moveTo>
                  <a:pt x="0" y="0"/>
                </a:moveTo>
                <a:lnTo>
                  <a:pt x="28721" y="0"/>
                </a:lnTo>
                <a:lnTo>
                  <a:pt x="28721" y="689300"/>
                </a:lnTo>
                <a:lnTo>
                  <a:pt x="0" y="689300"/>
                </a:lnTo>
                <a:lnTo>
                  <a:pt x="0" y="0"/>
                </a:lnTo>
                <a:close/>
              </a:path>
            </a:pathLst>
          </a:custGeom>
          <a:solidFill>
            <a:srgbClr val="C4A87C"/>
          </a:solidFill>
        </p:spPr>
      </p:sp>
      <p:sp>
        <p:nvSpPr>
          <p:cNvPr id="23" name="Shape 21"/>
          <p:cNvSpPr/>
          <p:nvPr/>
        </p:nvSpPr>
        <p:spPr>
          <a:xfrm>
            <a:off x="528374" y="5051431"/>
            <a:ext cx="137860" cy="137860"/>
          </a:xfrm>
          <a:custGeom>
            <a:avLst/>
            <a:gdLst/>
            <a:ahLst/>
            <a:cxnLst/>
            <a:rect l="l" t="t" r="r" b="b"/>
            <a:pathLst>
              <a:path w="137860" h="137860">
                <a:moveTo>
                  <a:pt x="68930" y="0"/>
                </a:moveTo>
                <a:cubicBezTo>
                  <a:pt x="72888" y="0"/>
                  <a:pt x="76523" y="2181"/>
                  <a:pt x="78408" y="5654"/>
                </a:cubicBezTo>
                <a:lnTo>
                  <a:pt x="136568" y="113358"/>
                </a:lnTo>
                <a:cubicBezTo>
                  <a:pt x="138372" y="116696"/>
                  <a:pt x="138291" y="120735"/>
                  <a:pt x="136352" y="123993"/>
                </a:cubicBezTo>
                <a:cubicBezTo>
                  <a:pt x="134414" y="127251"/>
                  <a:pt x="130886" y="129244"/>
                  <a:pt x="127090" y="129244"/>
                </a:cubicBezTo>
                <a:lnTo>
                  <a:pt x="10770" y="129244"/>
                </a:lnTo>
                <a:cubicBezTo>
                  <a:pt x="6974" y="129244"/>
                  <a:pt x="3473" y="127251"/>
                  <a:pt x="1508" y="123993"/>
                </a:cubicBezTo>
                <a:cubicBezTo>
                  <a:pt x="-458" y="120735"/>
                  <a:pt x="-512" y="116696"/>
                  <a:pt x="1292" y="113358"/>
                </a:cubicBezTo>
                <a:lnTo>
                  <a:pt x="59452" y="5654"/>
                </a:lnTo>
                <a:cubicBezTo>
                  <a:pt x="61337" y="2181"/>
                  <a:pt x="64972" y="0"/>
                  <a:pt x="68930" y="0"/>
                </a:cubicBezTo>
                <a:close/>
                <a:moveTo>
                  <a:pt x="68930" y="45235"/>
                </a:moveTo>
                <a:cubicBezTo>
                  <a:pt x="65349" y="45235"/>
                  <a:pt x="62468" y="48116"/>
                  <a:pt x="62468" y="51698"/>
                </a:cubicBezTo>
                <a:lnTo>
                  <a:pt x="62468" y="81854"/>
                </a:lnTo>
                <a:cubicBezTo>
                  <a:pt x="62468" y="85436"/>
                  <a:pt x="65349" y="88317"/>
                  <a:pt x="68930" y="88317"/>
                </a:cubicBezTo>
                <a:cubicBezTo>
                  <a:pt x="72511" y="88317"/>
                  <a:pt x="75392" y="85436"/>
                  <a:pt x="75392" y="81854"/>
                </a:cubicBezTo>
                <a:lnTo>
                  <a:pt x="75392" y="51698"/>
                </a:lnTo>
                <a:cubicBezTo>
                  <a:pt x="75392" y="48116"/>
                  <a:pt x="72511" y="45235"/>
                  <a:pt x="68930" y="45235"/>
                </a:cubicBezTo>
                <a:close/>
                <a:moveTo>
                  <a:pt x="76119" y="103395"/>
                </a:moveTo>
                <a:cubicBezTo>
                  <a:pt x="76283" y="100727"/>
                  <a:pt x="74952" y="98188"/>
                  <a:pt x="72664" y="96804"/>
                </a:cubicBezTo>
                <a:cubicBezTo>
                  <a:pt x="70377" y="95420"/>
                  <a:pt x="67510" y="95420"/>
                  <a:pt x="65223" y="96804"/>
                </a:cubicBezTo>
                <a:cubicBezTo>
                  <a:pt x="62935" y="98188"/>
                  <a:pt x="61604" y="100727"/>
                  <a:pt x="61768" y="103395"/>
                </a:cubicBezTo>
                <a:cubicBezTo>
                  <a:pt x="61604" y="106064"/>
                  <a:pt x="62935" y="108602"/>
                  <a:pt x="65223" y="109986"/>
                </a:cubicBezTo>
                <a:cubicBezTo>
                  <a:pt x="67510" y="111370"/>
                  <a:pt x="70377" y="111370"/>
                  <a:pt x="72664" y="109986"/>
                </a:cubicBezTo>
                <a:cubicBezTo>
                  <a:pt x="74952" y="108602"/>
                  <a:pt x="76283" y="106064"/>
                  <a:pt x="76119" y="103395"/>
                </a:cubicBezTo>
                <a:close/>
              </a:path>
            </a:pathLst>
          </a:custGeom>
          <a:solidFill>
            <a:srgbClr val="C4A87C"/>
          </a:solidFill>
        </p:spPr>
      </p:sp>
      <p:sp>
        <p:nvSpPr>
          <p:cNvPr id="24" name="Text 22"/>
          <p:cNvSpPr/>
          <p:nvPr/>
        </p:nvSpPr>
        <p:spPr>
          <a:xfrm>
            <a:off x="730232" y="5013137"/>
            <a:ext cx="5209150" cy="41358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85" b="1" dirty="0">
                <a:solidFill>
                  <a:srgbClr val="1E2D2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豁免原则：</a:t>
            </a:r>
            <a:r>
              <a:rPr lang="en-US" sz="1085" dirty="0">
                <a:solidFill>
                  <a:srgbClr val="1E2D2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豁免不等于放任，企业仍需严格落实日常环保措施，接受监督检查。一旦发现违规行为，立即取消豁免资格并从严处罚。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6196972" y="1481668"/>
            <a:ext cx="5649391" cy="2533179"/>
          </a:xfrm>
          <a:custGeom>
            <a:avLst/>
            <a:gdLst/>
            <a:ahLst/>
            <a:cxnLst/>
            <a:rect l="l" t="t" r="r" b="b"/>
            <a:pathLst>
              <a:path w="5649391" h="2533179">
                <a:moveTo>
                  <a:pt x="0" y="0"/>
                </a:moveTo>
                <a:lnTo>
                  <a:pt x="5649391" y="0"/>
                </a:lnTo>
                <a:lnTo>
                  <a:pt x="5649391" y="2533179"/>
                </a:lnTo>
                <a:lnTo>
                  <a:pt x="0" y="253317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</p:sp>
      <p:sp>
        <p:nvSpPr>
          <p:cNvPr id="26" name="Shape 24"/>
          <p:cNvSpPr/>
          <p:nvPr/>
        </p:nvSpPr>
        <p:spPr>
          <a:xfrm>
            <a:off x="6196972" y="1481668"/>
            <a:ext cx="28721" cy="2533179"/>
          </a:xfrm>
          <a:custGeom>
            <a:avLst/>
            <a:gdLst/>
            <a:ahLst/>
            <a:cxnLst/>
            <a:rect l="l" t="t" r="r" b="b"/>
            <a:pathLst>
              <a:path w="28721" h="2533179">
                <a:moveTo>
                  <a:pt x="0" y="0"/>
                </a:moveTo>
                <a:lnTo>
                  <a:pt x="28721" y="0"/>
                </a:lnTo>
                <a:lnTo>
                  <a:pt x="28721" y="2533179"/>
                </a:lnTo>
                <a:lnTo>
                  <a:pt x="0" y="2533179"/>
                </a:lnTo>
                <a:lnTo>
                  <a:pt x="0" y="0"/>
                </a:lnTo>
                <a:close/>
              </a:path>
            </a:pathLst>
          </a:custGeom>
          <a:solidFill>
            <a:srgbClr val="5A7D6F"/>
          </a:solidFill>
        </p:spPr>
      </p:sp>
      <p:sp>
        <p:nvSpPr>
          <p:cNvPr id="27" name="Shape 25"/>
          <p:cNvSpPr/>
          <p:nvPr/>
        </p:nvSpPr>
        <p:spPr>
          <a:xfrm>
            <a:off x="6420217" y="1696927"/>
            <a:ext cx="323110" cy="258488"/>
          </a:xfrm>
          <a:custGeom>
            <a:avLst/>
            <a:gdLst/>
            <a:ahLst/>
            <a:cxnLst/>
            <a:rect l="l" t="t" r="r" b="b"/>
            <a:pathLst>
              <a:path w="323110" h="258488">
                <a:moveTo>
                  <a:pt x="209971" y="106273"/>
                </a:moveTo>
                <a:cubicBezTo>
                  <a:pt x="216130" y="104607"/>
                  <a:pt x="222592" y="107535"/>
                  <a:pt x="225369" y="113240"/>
                </a:cubicBezTo>
                <a:lnTo>
                  <a:pt x="234759" y="132222"/>
                </a:lnTo>
                <a:cubicBezTo>
                  <a:pt x="239959" y="132929"/>
                  <a:pt x="245058" y="134343"/>
                  <a:pt x="249855" y="136312"/>
                </a:cubicBezTo>
                <a:lnTo>
                  <a:pt x="267525" y="124549"/>
                </a:lnTo>
                <a:cubicBezTo>
                  <a:pt x="272826" y="121015"/>
                  <a:pt x="279843" y="121721"/>
                  <a:pt x="284336" y="126215"/>
                </a:cubicBezTo>
                <a:lnTo>
                  <a:pt x="294030" y="135908"/>
                </a:lnTo>
                <a:cubicBezTo>
                  <a:pt x="298523" y="140401"/>
                  <a:pt x="299230" y="147469"/>
                  <a:pt x="295696" y="152720"/>
                </a:cubicBezTo>
                <a:lnTo>
                  <a:pt x="283933" y="170339"/>
                </a:lnTo>
                <a:cubicBezTo>
                  <a:pt x="284892" y="172712"/>
                  <a:pt x="285750" y="175186"/>
                  <a:pt x="286457" y="177761"/>
                </a:cubicBezTo>
                <a:cubicBezTo>
                  <a:pt x="287164" y="180336"/>
                  <a:pt x="287618" y="182860"/>
                  <a:pt x="287971" y="185435"/>
                </a:cubicBezTo>
                <a:lnTo>
                  <a:pt x="307005" y="194825"/>
                </a:lnTo>
                <a:cubicBezTo>
                  <a:pt x="312709" y="197652"/>
                  <a:pt x="315638" y="204114"/>
                  <a:pt x="313972" y="210223"/>
                </a:cubicBezTo>
                <a:lnTo>
                  <a:pt x="310438" y="223450"/>
                </a:lnTo>
                <a:cubicBezTo>
                  <a:pt x="308772" y="229559"/>
                  <a:pt x="303067" y="233699"/>
                  <a:pt x="296705" y="233295"/>
                </a:cubicBezTo>
                <a:lnTo>
                  <a:pt x="275501" y="231932"/>
                </a:lnTo>
                <a:cubicBezTo>
                  <a:pt x="272321" y="236021"/>
                  <a:pt x="268635" y="239808"/>
                  <a:pt x="264445" y="243039"/>
                </a:cubicBezTo>
                <a:lnTo>
                  <a:pt x="265808" y="264193"/>
                </a:lnTo>
                <a:cubicBezTo>
                  <a:pt x="266212" y="270554"/>
                  <a:pt x="262072" y="276309"/>
                  <a:pt x="255963" y="277925"/>
                </a:cubicBezTo>
                <a:lnTo>
                  <a:pt x="242736" y="281459"/>
                </a:lnTo>
                <a:cubicBezTo>
                  <a:pt x="236577" y="283125"/>
                  <a:pt x="230165" y="280197"/>
                  <a:pt x="227338" y="274492"/>
                </a:cubicBezTo>
                <a:lnTo>
                  <a:pt x="217947" y="255509"/>
                </a:lnTo>
                <a:cubicBezTo>
                  <a:pt x="212747" y="254802"/>
                  <a:pt x="207648" y="253389"/>
                  <a:pt x="202852" y="251420"/>
                </a:cubicBezTo>
                <a:lnTo>
                  <a:pt x="185182" y="263183"/>
                </a:lnTo>
                <a:cubicBezTo>
                  <a:pt x="179881" y="266717"/>
                  <a:pt x="172864" y="266010"/>
                  <a:pt x="168370" y="261517"/>
                </a:cubicBezTo>
                <a:lnTo>
                  <a:pt x="158677" y="251823"/>
                </a:lnTo>
                <a:cubicBezTo>
                  <a:pt x="154184" y="247330"/>
                  <a:pt x="153477" y="240313"/>
                  <a:pt x="157011" y="235012"/>
                </a:cubicBezTo>
                <a:lnTo>
                  <a:pt x="168774" y="217342"/>
                </a:lnTo>
                <a:cubicBezTo>
                  <a:pt x="167815" y="214969"/>
                  <a:pt x="166957" y="212495"/>
                  <a:pt x="166250" y="209920"/>
                </a:cubicBezTo>
                <a:cubicBezTo>
                  <a:pt x="165543" y="207345"/>
                  <a:pt x="165089" y="204771"/>
                  <a:pt x="164735" y="202246"/>
                </a:cubicBezTo>
                <a:lnTo>
                  <a:pt x="145702" y="192856"/>
                </a:lnTo>
                <a:cubicBezTo>
                  <a:pt x="139997" y="190029"/>
                  <a:pt x="137120" y="183567"/>
                  <a:pt x="138735" y="177458"/>
                </a:cubicBezTo>
                <a:lnTo>
                  <a:pt x="142269" y="164231"/>
                </a:lnTo>
                <a:cubicBezTo>
                  <a:pt x="143935" y="158122"/>
                  <a:pt x="149640" y="153982"/>
                  <a:pt x="156001" y="154386"/>
                </a:cubicBezTo>
                <a:lnTo>
                  <a:pt x="177155" y="155749"/>
                </a:lnTo>
                <a:cubicBezTo>
                  <a:pt x="180336" y="151660"/>
                  <a:pt x="184021" y="147873"/>
                  <a:pt x="188211" y="144642"/>
                </a:cubicBezTo>
                <a:lnTo>
                  <a:pt x="186848" y="123539"/>
                </a:lnTo>
                <a:cubicBezTo>
                  <a:pt x="186444" y="117178"/>
                  <a:pt x="190584" y="111422"/>
                  <a:pt x="196693" y="109807"/>
                </a:cubicBezTo>
                <a:lnTo>
                  <a:pt x="209920" y="106273"/>
                </a:lnTo>
                <a:close/>
                <a:moveTo>
                  <a:pt x="226379" y="171652"/>
                </a:moveTo>
                <a:cubicBezTo>
                  <a:pt x="214119" y="171666"/>
                  <a:pt x="204176" y="181631"/>
                  <a:pt x="204190" y="193891"/>
                </a:cubicBezTo>
                <a:cubicBezTo>
                  <a:pt x="204204" y="206151"/>
                  <a:pt x="214169" y="216093"/>
                  <a:pt x="226429" y="216080"/>
                </a:cubicBezTo>
                <a:cubicBezTo>
                  <a:pt x="238689" y="216066"/>
                  <a:pt x="248632" y="206101"/>
                  <a:pt x="248618" y="193840"/>
                </a:cubicBezTo>
                <a:cubicBezTo>
                  <a:pt x="248604" y="181580"/>
                  <a:pt x="238639" y="171638"/>
                  <a:pt x="226379" y="171652"/>
                </a:cubicBezTo>
                <a:close/>
                <a:moveTo>
                  <a:pt x="113543" y="-22971"/>
                </a:moveTo>
                <a:lnTo>
                  <a:pt x="126770" y="-19437"/>
                </a:lnTo>
                <a:cubicBezTo>
                  <a:pt x="132879" y="-17771"/>
                  <a:pt x="137019" y="-12016"/>
                  <a:pt x="136615" y="-5705"/>
                </a:cubicBezTo>
                <a:lnTo>
                  <a:pt x="135252" y="15398"/>
                </a:lnTo>
                <a:cubicBezTo>
                  <a:pt x="139442" y="18629"/>
                  <a:pt x="143127" y="22365"/>
                  <a:pt x="146308" y="26505"/>
                </a:cubicBezTo>
                <a:lnTo>
                  <a:pt x="167512" y="25142"/>
                </a:lnTo>
                <a:cubicBezTo>
                  <a:pt x="173823" y="24738"/>
                  <a:pt x="179578" y="28878"/>
                  <a:pt x="181244" y="34987"/>
                </a:cubicBezTo>
                <a:lnTo>
                  <a:pt x="184778" y="48214"/>
                </a:lnTo>
                <a:cubicBezTo>
                  <a:pt x="186394" y="54323"/>
                  <a:pt x="183516" y="60785"/>
                  <a:pt x="177811" y="63612"/>
                </a:cubicBezTo>
                <a:lnTo>
                  <a:pt x="158778" y="73003"/>
                </a:lnTo>
                <a:cubicBezTo>
                  <a:pt x="158425" y="75577"/>
                  <a:pt x="157920" y="78152"/>
                  <a:pt x="157263" y="80676"/>
                </a:cubicBezTo>
                <a:cubicBezTo>
                  <a:pt x="156607" y="83201"/>
                  <a:pt x="155698" y="85725"/>
                  <a:pt x="154739" y="88098"/>
                </a:cubicBezTo>
                <a:lnTo>
                  <a:pt x="166502" y="105768"/>
                </a:lnTo>
                <a:cubicBezTo>
                  <a:pt x="170036" y="111069"/>
                  <a:pt x="169330" y="118086"/>
                  <a:pt x="164836" y="122580"/>
                </a:cubicBezTo>
                <a:lnTo>
                  <a:pt x="155143" y="132273"/>
                </a:lnTo>
                <a:cubicBezTo>
                  <a:pt x="150650" y="136766"/>
                  <a:pt x="143632" y="137473"/>
                  <a:pt x="138331" y="133939"/>
                </a:cubicBezTo>
                <a:lnTo>
                  <a:pt x="120661" y="122176"/>
                </a:lnTo>
                <a:cubicBezTo>
                  <a:pt x="115865" y="124145"/>
                  <a:pt x="110766" y="125558"/>
                  <a:pt x="105566" y="126265"/>
                </a:cubicBezTo>
                <a:lnTo>
                  <a:pt x="96176" y="145248"/>
                </a:lnTo>
                <a:cubicBezTo>
                  <a:pt x="93348" y="150953"/>
                  <a:pt x="86886" y="153830"/>
                  <a:pt x="80777" y="152215"/>
                </a:cubicBezTo>
                <a:lnTo>
                  <a:pt x="67550" y="148681"/>
                </a:lnTo>
                <a:cubicBezTo>
                  <a:pt x="61391" y="147015"/>
                  <a:pt x="57301" y="141259"/>
                  <a:pt x="57705" y="134949"/>
                </a:cubicBezTo>
                <a:lnTo>
                  <a:pt x="59068" y="113795"/>
                </a:lnTo>
                <a:cubicBezTo>
                  <a:pt x="54878" y="110564"/>
                  <a:pt x="51193" y="106828"/>
                  <a:pt x="48012" y="102688"/>
                </a:cubicBezTo>
                <a:lnTo>
                  <a:pt x="26808" y="104051"/>
                </a:lnTo>
                <a:cubicBezTo>
                  <a:pt x="20497" y="104455"/>
                  <a:pt x="14742" y="100315"/>
                  <a:pt x="13076" y="94207"/>
                </a:cubicBezTo>
                <a:lnTo>
                  <a:pt x="9542" y="80979"/>
                </a:lnTo>
                <a:cubicBezTo>
                  <a:pt x="7926" y="74871"/>
                  <a:pt x="10804" y="68408"/>
                  <a:pt x="16509" y="65581"/>
                </a:cubicBezTo>
                <a:lnTo>
                  <a:pt x="35542" y="56191"/>
                </a:lnTo>
                <a:cubicBezTo>
                  <a:pt x="35895" y="53616"/>
                  <a:pt x="36400" y="51092"/>
                  <a:pt x="37057" y="48517"/>
                </a:cubicBezTo>
                <a:cubicBezTo>
                  <a:pt x="37763" y="45942"/>
                  <a:pt x="38571" y="43468"/>
                  <a:pt x="39581" y="41095"/>
                </a:cubicBezTo>
                <a:lnTo>
                  <a:pt x="27818" y="23476"/>
                </a:lnTo>
                <a:cubicBezTo>
                  <a:pt x="24284" y="18175"/>
                  <a:pt x="24991" y="11157"/>
                  <a:pt x="29484" y="6664"/>
                </a:cubicBezTo>
                <a:lnTo>
                  <a:pt x="39177" y="-3029"/>
                </a:lnTo>
                <a:cubicBezTo>
                  <a:pt x="43670" y="-7522"/>
                  <a:pt x="50688" y="-8229"/>
                  <a:pt x="55989" y="-4695"/>
                </a:cubicBezTo>
                <a:lnTo>
                  <a:pt x="73659" y="7068"/>
                </a:lnTo>
                <a:cubicBezTo>
                  <a:pt x="78455" y="5099"/>
                  <a:pt x="83554" y="3685"/>
                  <a:pt x="88754" y="2979"/>
                </a:cubicBezTo>
                <a:lnTo>
                  <a:pt x="98145" y="-16004"/>
                </a:lnTo>
                <a:cubicBezTo>
                  <a:pt x="100972" y="-21709"/>
                  <a:pt x="107383" y="-24587"/>
                  <a:pt x="113543" y="-22971"/>
                </a:cubicBezTo>
                <a:close/>
                <a:moveTo>
                  <a:pt x="97135" y="42408"/>
                </a:moveTo>
                <a:cubicBezTo>
                  <a:pt x="84875" y="42408"/>
                  <a:pt x="74921" y="52362"/>
                  <a:pt x="74921" y="64622"/>
                </a:cubicBezTo>
                <a:cubicBezTo>
                  <a:pt x="74921" y="76882"/>
                  <a:pt x="84875" y="86836"/>
                  <a:pt x="97135" y="86836"/>
                </a:cubicBezTo>
                <a:cubicBezTo>
                  <a:pt x="109395" y="86836"/>
                  <a:pt x="119349" y="76882"/>
                  <a:pt x="119349" y="64622"/>
                </a:cubicBezTo>
                <a:cubicBezTo>
                  <a:pt x="119349" y="52362"/>
                  <a:pt x="109395" y="42408"/>
                  <a:pt x="97135" y="42408"/>
                </a:cubicBezTo>
                <a:close/>
              </a:path>
            </a:pathLst>
          </a:custGeom>
          <a:solidFill>
            <a:srgbClr val="5A7D6F"/>
          </a:solidFill>
        </p:spPr>
      </p:sp>
      <p:sp>
        <p:nvSpPr>
          <p:cNvPr id="28" name="Text 26"/>
          <p:cNvSpPr/>
          <p:nvPr/>
        </p:nvSpPr>
        <p:spPr>
          <a:xfrm>
            <a:off x="6844538" y="1688399"/>
            <a:ext cx="1421682" cy="27572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630" b="1" dirty="0">
                <a:solidFill>
                  <a:srgbClr val="2A574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自主减排安排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6418062" y="2101710"/>
            <a:ext cx="5290380" cy="224023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85" dirty="0">
                <a:solidFill>
                  <a:srgbClr val="1E2D2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保障民生类企业、战略性新兴产业，经审核备案后，预警期间可自主采取减排措施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6418062" y="2463563"/>
            <a:ext cx="5221450" cy="620370"/>
          </a:xfrm>
          <a:custGeom>
            <a:avLst/>
            <a:gdLst/>
            <a:ahLst/>
            <a:cxnLst/>
            <a:rect l="l" t="t" r="r" b="b"/>
            <a:pathLst>
              <a:path w="5221450" h="620370">
                <a:moveTo>
                  <a:pt x="0" y="0"/>
                </a:moveTo>
                <a:lnTo>
                  <a:pt x="5221450" y="0"/>
                </a:lnTo>
                <a:lnTo>
                  <a:pt x="5221450" y="620370"/>
                </a:lnTo>
                <a:lnTo>
                  <a:pt x="0" y="620370"/>
                </a:lnTo>
                <a:lnTo>
                  <a:pt x="0" y="0"/>
                </a:lnTo>
                <a:close/>
              </a:path>
            </a:pathLst>
          </a:custGeom>
          <a:solidFill>
            <a:srgbClr val="5A7D6F">
              <a:alpha val="10196"/>
            </a:srgbClr>
          </a:solidFill>
        </p:spPr>
      </p:sp>
      <p:sp>
        <p:nvSpPr>
          <p:cNvPr id="31" name="Shape 29"/>
          <p:cNvSpPr/>
          <p:nvPr/>
        </p:nvSpPr>
        <p:spPr>
          <a:xfrm>
            <a:off x="6538661" y="2605222"/>
            <a:ext cx="137860" cy="137860"/>
          </a:xfrm>
          <a:custGeom>
            <a:avLst/>
            <a:gdLst/>
            <a:ahLst/>
            <a:cxnLst/>
            <a:rect l="l" t="t" r="r" b="b"/>
            <a:pathLst>
              <a:path w="137860" h="137860">
                <a:moveTo>
                  <a:pt x="74800" y="2316"/>
                </a:moveTo>
                <a:cubicBezTo>
                  <a:pt x="71488" y="-754"/>
                  <a:pt x="66372" y="-754"/>
                  <a:pt x="63087" y="2316"/>
                </a:cubicBezTo>
                <a:lnTo>
                  <a:pt x="2773" y="58321"/>
                </a:lnTo>
                <a:cubicBezTo>
                  <a:pt x="188" y="60745"/>
                  <a:pt x="-673" y="64487"/>
                  <a:pt x="619" y="67772"/>
                </a:cubicBezTo>
                <a:cubicBezTo>
                  <a:pt x="1912" y="71057"/>
                  <a:pt x="5062" y="73238"/>
                  <a:pt x="8616" y="73238"/>
                </a:cubicBezTo>
                <a:lnTo>
                  <a:pt x="12924" y="73238"/>
                </a:lnTo>
                <a:lnTo>
                  <a:pt x="12924" y="120628"/>
                </a:lnTo>
                <a:cubicBezTo>
                  <a:pt x="12924" y="130132"/>
                  <a:pt x="20652" y="137860"/>
                  <a:pt x="30157" y="137860"/>
                </a:cubicBezTo>
                <a:lnTo>
                  <a:pt x="107703" y="137860"/>
                </a:lnTo>
                <a:cubicBezTo>
                  <a:pt x="117208" y="137860"/>
                  <a:pt x="124936" y="130132"/>
                  <a:pt x="124936" y="120628"/>
                </a:cubicBezTo>
                <a:lnTo>
                  <a:pt x="124936" y="73238"/>
                </a:lnTo>
                <a:lnTo>
                  <a:pt x="129244" y="73238"/>
                </a:lnTo>
                <a:cubicBezTo>
                  <a:pt x="132798" y="73238"/>
                  <a:pt x="135975" y="71057"/>
                  <a:pt x="137268" y="67772"/>
                </a:cubicBezTo>
                <a:cubicBezTo>
                  <a:pt x="138560" y="64487"/>
                  <a:pt x="137699" y="60718"/>
                  <a:pt x="135114" y="58321"/>
                </a:cubicBezTo>
                <a:lnTo>
                  <a:pt x="74800" y="2316"/>
                </a:lnTo>
                <a:close/>
                <a:moveTo>
                  <a:pt x="64622" y="86163"/>
                </a:moveTo>
                <a:lnTo>
                  <a:pt x="73238" y="86163"/>
                </a:lnTo>
                <a:cubicBezTo>
                  <a:pt x="80373" y="86163"/>
                  <a:pt x="86163" y="91952"/>
                  <a:pt x="86163" y="99087"/>
                </a:cubicBezTo>
                <a:lnTo>
                  <a:pt x="86163" y="124936"/>
                </a:lnTo>
                <a:lnTo>
                  <a:pt x="51698" y="124936"/>
                </a:lnTo>
                <a:lnTo>
                  <a:pt x="51698" y="99087"/>
                </a:lnTo>
                <a:cubicBezTo>
                  <a:pt x="51698" y="91952"/>
                  <a:pt x="57487" y="86163"/>
                  <a:pt x="64622" y="86163"/>
                </a:cubicBezTo>
                <a:close/>
              </a:path>
            </a:pathLst>
          </a:custGeom>
          <a:solidFill>
            <a:srgbClr val="5A7D6F"/>
          </a:solidFill>
        </p:spPr>
      </p:sp>
      <p:sp>
        <p:nvSpPr>
          <p:cNvPr id="32" name="Text 30"/>
          <p:cNvSpPr/>
          <p:nvPr/>
        </p:nvSpPr>
        <p:spPr>
          <a:xfrm>
            <a:off x="6740518" y="2566929"/>
            <a:ext cx="4864500" cy="20679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85" b="1" dirty="0">
                <a:solidFill>
                  <a:srgbClr val="2A574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民生保障类企业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6521428" y="2808213"/>
            <a:ext cx="5074974" cy="17232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50" dirty="0">
                <a:solidFill>
                  <a:srgbClr val="1E2D2A">
                    <a:alpha val="80000"/>
                  </a:srgbClr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涉及居民供电、供暖、供油、供气等民生保障的企业，可自主制定减排方案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6418062" y="3187118"/>
            <a:ext cx="5221450" cy="620370"/>
          </a:xfrm>
          <a:custGeom>
            <a:avLst/>
            <a:gdLst/>
            <a:ahLst/>
            <a:cxnLst/>
            <a:rect l="l" t="t" r="r" b="b"/>
            <a:pathLst>
              <a:path w="5221450" h="620370">
                <a:moveTo>
                  <a:pt x="0" y="0"/>
                </a:moveTo>
                <a:lnTo>
                  <a:pt x="5221450" y="0"/>
                </a:lnTo>
                <a:lnTo>
                  <a:pt x="5221450" y="620370"/>
                </a:lnTo>
                <a:lnTo>
                  <a:pt x="0" y="620370"/>
                </a:lnTo>
                <a:lnTo>
                  <a:pt x="0" y="0"/>
                </a:lnTo>
                <a:close/>
              </a:path>
            </a:pathLst>
          </a:custGeom>
          <a:solidFill>
            <a:srgbClr val="5A7D6F">
              <a:alpha val="10196"/>
            </a:srgbClr>
          </a:solidFill>
        </p:spPr>
      </p:sp>
      <p:sp>
        <p:nvSpPr>
          <p:cNvPr id="35" name="Shape 33"/>
          <p:cNvSpPr/>
          <p:nvPr/>
        </p:nvSpPr>
        <p:spPr>
          <a:xfrm>
            <a:off x="6538661" y="3328777"/>
            <a:ext cx="137860" cy="137860"/>
          </a:xfrm>
          <a:custGeom>
            <a:avLst/>
            <a:gdLst/>
            <a:ahLst/>
            <a:cxnLst/>
            <a:rect l="l" t="t" r="r" b="b"/>
            <a:pathLst>
              <a:path w="137860" h="137860">
                <a:moveTo>
                  <a:pt x="47389" y="6462"/>
                </a:moveTo>
                <a:cubicBezTo>
                  <a:pt x="47389" y="2881"/>
                  <a:pt x="44508" y="0"/>
                  <a:pt x="40927" y="0"/>
                </a:cubicBezTo>
                <a:cubicBezTo>
                  <a:pt x="37346" y="0"/>
                  <a:pt x="34465" y="2881"/>
                  <a:pt x="34465" y="6462"/>
                </a:cubicBezTo>
                <a:lnTo>
                  <a:pt x="34465" y="17233"/>
                </a:lnTo>
                <a:cubicBezTo>
                  <a:pt x="24960" y="17233"/>
                  <a:pt x="17233" y="24960"/>
                  <a:pt x="17233" y="34465"/>
                </a:cubicBezTo>
                <a:lnTo>
                  <a:pt x="6462" y="34465"/>
                </a:lnTo>
                <a:cubicBezTo>
                  <a:pt x="2881" y="34465"/>
                  <a:pt x="0" y="37346"/>
                  <a:pt x="0" y="40927"/>
                </a:cubicBezTo>
                <a:cubicBezTo>
                  <a:pt x="0" y="44508"/>
                  <a:pt x="2881" y="47389"/>
                  <a:pt x="6462" y="47389"/>
                </a:cubicBezTo>
                <a:lnTo>
                  <a:pt x="17233" y="47389"/>
                </a:lnTo>
                <a:lnTo>
                  <a:pt x="17233" y="62468"/>
                </a:lnTo>
                <a:lnTo>
                  <a:pt x="6462" y="62468"/>
                </a:lnTo>
                <a:cubicBezTo>
                  <a:pt x="2881" y="62468"/>
                  <a:pt x="0" y="65349"/>
                  <a:pt x="0" y="68930"/>
                </a:cubicBezTo>
                <a:cubicBezTo>
                  <a:pt x="0" y="72511"/>
                  <a:pt x="2881" y="75392"/>
                  <a:pt x="6462" y="75392"/>
                </a:cubicBezTo>
                <a:lnTo>
                  <a:pt x="17233" y="75392"/>
                </a:lnTo>
                <a:lnTo>
                  <a:pt x="17233" y="90471"/>
                </a:lnTo>
                <a:lnTo>
                  <a:pt x="6462" y="90471"/>
                </a:lnTo>
                <a:cubicBezTo>
                  <a:pt x="2881" y="90471"/>
                  <a:pt x="0" y="93352"/>
                  <a:pt x="0" y="96933"/>
                </a:cubicBezTo>
                <a:cubicBezTo>
                  <a:pt x="0" y="100514"/>
                  <a:pt x="2881" y="103395"/>
                  <a:pt x="6462" y="103395"/>
                </a:cubicBezTo>
                <a:lnTo>
                  <a:pt x="17233" y="103395"/>
                </a:lnTo>
                <a:cubicBezTo>
                  <a:pt x="17233" y="112900"/>
                  <a:pt x="24960" y="120628"/>
                  <a:pt x="34465" y="120628"/>
                </a:cubicBezTo>
                <a:lnTo>
                  <a:pt x="34465" y="131398"/>
                </a:lnTo>
                <a:cubicBezTo>
                  <a:pt x="34465" y="134979"/>
                  <a:pt x="37346" y="137860"/>
                  <a:pt x="40927" y="137860"/>
                </a:cubicBezTo>
                <a:cubicBezTo>
                  <a:pt x="44508" y="137860"/>
                  <a:pt x="47389" y="134979"/>
                  <a:pt x="47389" y="131398"/>
                </a:cubicBezTo>
                <a:lnTo>
                  <a:pt x="47389" y="120628"/>
                </a:lnTo>
                <a:lnTo>
                  <a:pt x="62468" y="120628"/>
                </a:lnTo>
                <a:lnTo>
                  <a:pt x="62468" y="131398"/>
                </a:lnTo>
                <a:cubicBezTo>
                  <a:pt x="62468" y="134979"/>
                  <a:pt x="65349" y="137860"/>
                  <a:pt x="68930" y="137860"/>
                </a:cubicBezTo>
                <a:cubicBezTo>
                  <a:pt x="72511" y="137860"/>
                  <a:pt x="75392" y="134979"/>
                  <a:pt x="75392" y="131398"/>
                </a:cubicBezTo>
                <a:lnTo>
                  <a:pt x="75392" y="120628"/>
                </a:lnTo>
                <a:lnTo>
                  <a:pt x="90471" y="120628"/>
                </a:lnTo>
                <a:lnTo>
                  <a:pt x="90471" y="131398"/>
                </a:lnTo>
                <a:cubicBezTo>
                  <a:pt x="90471" y="134979"/>
                  <a:pt x="93352" y="137860"/>
                  <a:pt x="96933" y="137860"/>
                </a:cubicBezTo>
                <a:cubicBezTo>
                  <a:pt x="100514" y="137860"/>
                  <a:pt x="103395" y="134979"/>
                  <a:pt x="103395" y="131398"/>
                </a:cubicBezTo>
                <a:lnTo>
                  <a:pt x="103395" y="120628"/>
                </a:lnTo>
                <a:cubicBezTo>
                  <a:pt x="112900" y="120628"/>
                  <a:pt x="120628" y="112900"/>
                  <a:pt x="120628" y="103395"/>
                </a:cubicBezTo>
                <a:lnTo>
                  <a:pt x="131398" y="103395"/>
                </a:lnTo>
                <a:cubicBezTo>
                  <a:pt x="134979" y="103395"/>
                  <a:pt x="137860" y="100514"/>
                  <a:pt x="137860" y="96933"/>
                </a:cubicBezTo>
                <a:cubicBezTo>
                  <a:pt x="137860" y="93352"/>
                  <a:pt x="134979" y="90471"/>
                  <a:pt x="131398" y="90471"/>
                </a:cubicBezTo>
                <a:lnTo>
                  <a:pt x="120628" y="90471"/>
                </a:lnTo>
                <a:lnTo>
                  <a:pt x="120628" y="75392"/>
                </a:lnTo>
                <a:lnTo>
                  <a:pt x="131398" y="75392"/>
                </a:lnTo>
                <a:cubicBezTo>
                  <a:pt x="134979" y="75392"/>
                  <a:pt x="137860" y="72511"/>
                  <a:pt x="137860" y="68930"/>
                </a:cubicBezTo>
                <a:cubicBezTo>
                  <a:pt x="137860" y="65349"/>
                  <a:pt x="134979" y="62468"/>
                  <a:pt x="131398" y="62468"/>
                </a:cubicBezTo>
                <a:lnTo>
                  <a:pt x="120628" y="62468"/>
                </a:lnTo>
                <a:lnTo>
                  <a:pt x="120628" y="47389"/>
                </a:lnTo>
                <a:lnTo>
                  <a:pt x="131398" y="47389"/>
                </a:lnTo>
                <a:cubicBezTo>
                  <a:pt x="134979" y="47389"/>
                  <a:pt x="137860" y="44508"/>
                  <a:pt x="137860" y="40927"/>
                </a:cubicBezTo>
                <a:cubicBezTo>
                  <a:pt x="137860" y="37346"/>
                  <a:pt x="134979" y="34465"/>
                  <a:pt x="131398" y="34465"/>
                </a:cubicBezTo>
                <a:lnTo>
                  <a:pt x="120628" y="34465"/>
                </a:lnTo>
                <a:cubicBezTo>
                  <a:pt x="120628" y="24960"/>
                  <a:pt x="112900" y="17233"/>
                  <a:pt x="103395" y="17233"/>
                </a:cubicBezTo>
                <a:lnTo>
                  <a:pt x="103395" y="6462"/>
                </a:lnTo>
                <a:cubicBezTo>
                  <a:pt x="103395" y="2881"/>
                  <a:pt x="100514" y="0"/>
                  <a:pt x="96933" y="0"/>
                </a:cubicBezTo>
                <a:cubicBezTo>
                  <a:pt x="93352" y="0"/>
                  <a:pt x="90471" y="2881"/>
                  <a:pt x="90471" y="6462"/>
                </a:cubicBezTo>
                <a:lnTo>
                  <a:pt x="90471" y="17233"/>
                </a:lnTo>
                <a:lnTo>
                  <a:pt x="75392" y="17233"/>
                </a:lnTo>
                <a:lnTo>
                  <a:pt x="75392" y="6462"/>
                </a:lnTo>
                <a:cubicBezTo>
                  <a:pt x="75392" y="2881"/>
                  <a:pt x="72511" y="0"/>
                  <a:pt x="68930" y="0"/>
                </a:cubicBezTo>
                <a:cubicBezTo>
                  <a:pt x="65349" y="0"/>
                  <a:pt x="62468" y="2881"/>
                  <a:pt x="62468" y="6462"/>
                </a:cubicBezTo>
                <a:lnTo>
                  <a:pt x="62468" y="17233"/>
                </a:lnTo>
                <a:lnTo>
                  <a:pt x="47389" y="17233"/>
                </a:lnTo>
                <a:lnTo>
                  <a:pt x="47389" y="6462"/>
                </a:lnTo>
                <a:close/>
                <a:moveTo>
                  <a:pt x="43081" y="34465"/>
                </a:moveTo>
                <a:lnTo>
                  <a:pt x="94779" y="34465"/>
                </a:lnTo>
                <a:cubicBezTo>
                  <a:pt x="99545" y="34465"/>
                  <a:pt x="103395" y="38315"/>
                  <a:pt x="103395" y="43081"/>
                </a:cubicBezTo>
                <a:lnTo>
                  <a:pt x="103395" y="94779"/>
                </a:lnTo>
                <a:cubicBezTo>
                  <a:pt x="103395" y="99545"/>
                  <a:pt x="99545" y="103395"/>
                  <a:pt x="94779" y="103395"/>
                </a:cubicBezTo>
                <a:lnTo>
                  <a:pt x="43081" y="103395"/>
                </a:lnTo>
                <a:cubicBezTo>
                  <a:pt x="38315" y="103395"/>
                  <a:pt x="34465" y="99545"/>
                  <a:pt x="34465" y="94779"/>
                </a:cubicBezTo>
                <a:lnTo>
                  <a:pt x="34465" y="43081"/>
                </a:lnTo>
                <a:cubicBezTo>
                  <a:pt x="34465" y="38315"/>
                  <a:pt x="38315" y="34465"/>
                  <a:pt x="43081" y="34465"/>
                </a:cubicBezTo>
                <a:close/>
                <a:moveTo>
                  <a:pt x="47389" y="47389"/>
                </a:moveTo>
                <a:lnTo>
                  <a:pt x="47389" y="90471"/>
                </a:lnTo>
                <a:lnTo>
                  <a:pt x="90471" y="90471"/>
                </a:lnTo>
                <a:lnTo>
                  <a:pt x="90471" y="47389"/>
                </a:lnTo>
                <a:lnTo>
                  <a:pt x="47389" y="47389"/>
                </a:lnTo>
                <a:close/>
              </a:path>
            </a:pathLst>
          </a:custGeom>
          <a:solidFill>
            <a:srgbClr val="5A7D6F"/>
          </a:solidFill>
        </p:spPr>
      </p:sp>
      <p:sp>
        <p:nvSpPr>
          <p:cNvPr id="36" name="Text 34"/>
          <p:cNvSpPr/>
          <p:nvPr/>
        </p:nvSpPr>
        <p:spPr>
          <a:xfrm>
            <a:off x="6740518" y="3290484"/>
            <a:ext cx="4864500" cy="20679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85" b="1" dirty="0">
                <a:solidFill>
                  <a:srgbClr val="2A574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战略性新兴产业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6521428" y="3531768"/>
            <a:ext cx="5074974" cy="17232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50" dirty="0">
                <a:solidFill>
                  <a:srgbClr val="1E2D2A">
                    <a:alpha val="80000"/>
                  </a:srgbClr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高新技术企业、战略性新兴产业，可根据实际生产情况自主安排减排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6196972" y="4151810"/>
            <a:ext cx="5649391" cy="1068416"/>
          </a:xfrm>
          <a:custGeom>
            <a:avLst/>
            <a:gdLst/>
            <a:ahLst/>
            <a:cxnLst/>
            <a:rect l="l" t="t" r="r" b="b"/>
            <a:pathLst>
              <a:path w="5649391" h="1068416">
                <a:moveTo>
                  <a:pt x="0" y="0"/>
                </a:moveTo>
                <a:lnTo>
                  <a:pt x="5649391" y="0"/>
                </a:lnTo>
                <a:lnTo>
                  <a:pt x="5649391" y="1068416"/>
                </a:lnTo>
                <a:lnTo>
                  <a:pt x="0" y="10684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</p:sp>
      <p:sp>
        <p:nvSpPr>
          <p:cNvPr id="39" name="Shape 37"/>
          <p:cNvSpPr/>
          <p:nvPr/>
        </p:nvSpPr>
        <p:spPr>
          <a:xfrm>
            <a:off x="6196972" y="4151810"/>
            <a:ext cx="28721" cy="1068416"/>
          </a:xfrm>
          <a:custGeom>
            <a:avLst/>
            <a:gdLst/>
            <a:ahLst/>
            <a:cxnLst/>
            <a:rect l="l" t="t" r="r" b="b"/>
            <a:pathLst>
              <a:path w="28721" h="1068416">
                <a:moveTo>
                  <a:pt x="0" y="0"/>
                </a:moveTo>
                <a:lnTo>
                  <a:pt x="28721" y="0"/>
                </a:lnTo>
                <a:lnTo>
                  <a:pt x="28721" y="1068416"/>
                </a:lnTo>
                <a:lnTo>
                  <a:pt x="0" y="1068416"/>
                </a:lnTo>
                <a:lnTo>
                  <a:pt x="0" y="0"/>
                </a:lnTo>
                <a:close/>
              </a:path>
            </a:pathLst>
          </a:custGeom>
          <a:solidFill>
            <a:srgbClr val="2A574A"/>
          </a:solidFill>
        </p:spPr>
      </p:sp>
      <p:sp>
        <p:nvSpPr>
          <p:cNvPr id="40" name="Shape 38"/>
          <p:cNvSpPr/>
          <p:nvPr/>
        </p:nvSpPr>
        <p:spPr>
          <a:xfrm>
            <a:off x="6443911" y="4375745"/>
            <a:ext cx="206790" cy="206790"/>
          </a:xfrm>
          <a:custGeom>
            <a:avLst/>
            <a:gdLst/>
            <a:ahLst/>
            <a:cxnLst/>
            <a:rect l="l" t="t" r="r" b="b"/>
            <a:pathLst>
              <a:path w="206790" h="206790">
                <a:moveTo>
                  <a:pt x="54040" y="14661"/>
                </a:moveTo>
                <a:cubicBezTo>
                  <a:pt x="58442" y="17731"/>
                  <a:pt x="59493" y="23789"/>
                  <a:pt x="56423" y="28151"/>
                </a:cubicBezTo>
                <a:lnTo>
                  <a:pt x="33805" y="60462"/>
                </a:lnTo>
                <a:cubicBezTo>
                  <a:pt x="32149" y="62804"/>
                  <a:pt x="29565" y="64299"/>
                  <a:pt x="26697" y="64541"/>
                </a:cubicBezTo>
                <a:cubicBezTo>
                  <a:pt x="23829" y="64783"/>
                  <a:pt x="21002" y="63814"/>
                  <a:pt x="18983" y="61795"/>
                </a:cubicBezTo>
                <a:lnTo>
                  <a:pt x="2827" y="45639"/>
                </a:lnTo>
                <a:cubicBezTo>
                  <a:pt x="-929" y="41843"/>
                  <a:pt x="-929" y="35704"/>
                  <a:pt x="2827" y="31907"/>
                </a:cubicBezTo>
                <a:cubicBezTo>
                  <a:pt x="6583" y="28111"/>
                  <a:pt x="12763" y="28151"/>
                  <a:pt x="16559" y="31907"/>
                </a:cubicBezTo>
                <a:lnTo>
                  <a:pt x="24556" y="39904"/>
                </a:lnTo>
                <a:lnTo>
                  <a:pt x="40550" y="17044"/>
                </a:lnTo>
                <a:cubicBezTo>
                  <a:pt x="43620" y="12642"/>
                  <a:pt x="49678" y="11592"/>
                  <a:pt x="54040" y="14661"/>
                </a:cubicBezTo>
                <a:close/>
                <a:moveTo>
                  <a:pt x="54040" y="79283"/>
                </a:moveTo>
                <a:cubicBezTo>
                  <a:pt x="58442" y="82353"/>
                  <a:pt x="59493" y="88411"/>
                  <a:pt x="56423" y="92773"/>
                </a:cubicBezTo>
                <a:lnTo>
                  <a:pt x="33805" y="125084"/>
                </a:lnTo>
                <a:cubicBezTo>
                  <a:pt x="32149" y="127426"/>
                  <a:pt x="29565" y="128921"/>
                  <a:pt x="26697" y="129163"/>
                </a:cubicBezTo>
                <a:cubicBezTo>
                  <a:pt x="23829" y="129405"/>
                  <a:pt x="21002" y="128436"/>
                  <a:pt x="18983" y="126417"/>
                </a:cubicBezTo>
                <a:lnTo>
                  <a:pt x="2827" y="110261"/>
                </a:lnTo>
                <a:cubicBezTo>
                  <a:pt x="-969" y="106465"/>
                  <a:pt x="-969" y="100326"/>
                  <a:pt x="2827" y="96569"/>
                </a:cubicBezTo>
                <a:cubicBezTo>
                  <a:pt x="6624" y="92813"/>
                  <a:pt x="12763" y="92773"/>
                  <a:pt x="16519" y="96569"/>
                </a:cubicBezTo>
                <a:lnTo>
                  <a:pt x="24516" y="104566"/>
                </a:lnTo>
                <a:lnTo>
                  <a:pt x="40510" y="81706"/>
                </a:lnTo>
                <a:cubicBezTo>
                  <a:pt x="43579" y="77304"/>
                  <a:pt x="49638" y="76254"/>
                  <a:pt x="54000" y="79323"/>
                </a:cubicBezTo>
                <a:close/>
                <a:moveTo>
                  <a:pt x="90471" y="38773"/>
                </a:moveTo>
                <a:cubicBezTo>
                  <a:pt x="90471" y="31624"/>
                  <a:pt x="96246" y="25849"/>
                  <a:pt x="103395" y="25849"/>
                </a:cubicBezTo>
                <a:lnTo>
                  <a:pt x="193866" y="25849"/>
                </a:lnTo>
                <a:cubicBezTo>
                  <a:pt x="201015" y="25849"/>
                  <a:pt x="206790" y="31624"/>
                  <a:pt x="206790" y="38773"/>
                </a:cubicBezTo>
                <a:cubicBezTo>
                  <a:pt x="206790" y="45922"/>
                  <a:pt x="201015" y="51698"/>
                  <a:pt x="193866" y="51698"/>
                </a:cubicBezTo>
                <a:lnTo>
                  <a:pt x="103395" y="51698"/>
                </a:lnTo>
                <a:cubicBezTo>
                  <a:pt x="96246" y="51698"/>
                  <a:pt x="90471" y="45922"/>
                  <a:pt x="90471" y="38773"/>
                </a:cubicBezTo>
                <a:close/>
                <a:moveTo>
                  <a:pt x="90471" y="103395"/>
                </a:moveTo>
                <a:cubicBezTo>
                  <a:pt x="90471" y="96246"/>
                  <a:pt x="96246" y="90471"/>
                  <a:pt x="103395" y="90471"/>
                </a:cubicBezTo>
                <a:lnTo>
                  <a:pt x="193866" y="90471"/>
                </a:lnTo>
                <a:cubicBezTo>
                  <a:pt x="201015" y="90471"/>
                  <a:pt x="206790" y="96246"/>
                  <a:pt x="206790" y="103395"/>
                </a:cubicBezTo>
                <a:cubicBezTo>
                  <a:pt x="206790" y="110544"/>
                  <a:pt x="201015" y="116319"/>
                  <a:pt x="193866" y="116319"/>
                </a:cubicBezTo>
                <a:lnTo>
                  <a:pt x="103395" y="116319"/>
                </a:lnTo>
                <a:cubicBezTo>
                  <a:pt x="96246" y="116319"/>
                  <a:pt x="90471" y="110544"/>
                  <a:pt x="90471" y="103395"/>
                </a:cubicBezTo>
                <a:close/>
                <a:moveTo>
                  <a:pt x="64622" y="168017"/>
                </a:moveTo>
                <a:cubicBezTo>
                  <a:pt x="64622" y="160868"/>
                  <a:pt x="70397" y="155093"/>
                  <a:pt x="77546" y="155093"/>
                </a:cubicBezTo>
                <a:lnTo>
                  <a:pt x="193866" y="155093"/>
                </a:lnTo>
                <a:cubicBezTo>
                  <a:pt x="201015" y="155093"/>
                  <a:pt x="206790" y="160868"/>
                  <a:pt x="206790" y="168017"/>
                </a:cubicBezTo>
                <a:cubicBezTo>
                  <a:pt x="206790" y="175166"/>
                  <a:pt x="201015" y="180941"/>
                  <a:pt x="193866" y="180941"/>
                </a:cubicBezTo>
                <a:lnTo>
                  <a:pt x="77546" y="180941"/>
                </a:lnTo>
                <a:cubicBezTo>
                  <a:pt x="70397" y="180941"/>
                  <a:pt x="64622" y="175166"/>
                  <a:pt x="64622" y="168017"/>
                </a:cubicBezTo>
                <a:close/>
                <a:moveTo>
                  <a:pt x="25849" y="151861"/>
                </a:moveTo>
                <a:cubicBezTo>
                  <a:pt x="34765" y="151861"/>
                  <a:pt x="42004" y="159101"/>
                  <a:pt x="42004" y="168017"/>
                </a:cubicBezTo>
                <a:cubicBezTo>
                  <a:pt x="42004" y="176933"/>
                  <a:pt x="34765" y="184172"/>
                  <a:pt x="25849" y="184172"/>
                </a:cubicBezTo>
                <a:cubicBezTo>
                  <a:pt x="16932" y="184172"/>
                  <a:pt x="9693" y="176933"/>
                  <a:pt x="9693" y="168017"/>
                </a:cubicBezTo>
                <a:cubicBezTo>
                  <a:pt x="9693" y="159101"/>
                  <a:pt x="16932" y="151861"/>
                  <a:pt x="25849" y="151861"/>
                </a:cubicBezTo>
                <a:close/>
              </a:path>
            </a:pathLst>
          </a:custGeom>
          <a:solidFill>
            <a:srgbClr val="2A574A"/>
          </a:solidFill>
        </p:spPr>
      </p:sp>
      <p:sp>
        <p:nvSpPr>
          <p:cNvPr id="41" name="Text 39"/>
          <p:cNvSpPr/>
          <p:nvPr/>
        </p:nvSpPr>
        <p:spPr>
          <a:xfrm>
            <a:off x="6779766" y="4358542"/>
            <a:ext cx="1180427" cy="24125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55" b="1" dirty="0">
                <a:solidFill>
                  <a:srgbClr val="2A574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审核备案流程</a:t>
            </a:r>
            <a:endParaRPr lang="en-US" sz="1600" dirty="0"/>
          </a:p>
        </p:txBody>
      </p:sp>
      <p:sp>
        <p:nvSpPr>
          <p:cNvPr id="42" name="Shape 40"/>
          <p:cNvSpPr/>
          <p:nvPr/>
        </p:nvSpPr>
        <p:spPr>
          <a:xfrm>
            <a:off x="6418062" y="4737446"/>
            <a:ext cx="1033951" cy="275720"/>
          </a:xfrm>
          <a:custGeom>
            <a:avLst/>
            <a:gdLst/>
            <a:ahLst/>
            <a:cxnLst/>
            <a:rect l="l" t="t" r="r" b="b"/>
            <a:pathLst>
              <a:path w="1033951" h="275720">
                <a:moveTo>
                  <a:pt x="0" y="0"/>
                </a:moveTo>
                <a:lnTo>
                  <a:pt x="1033951" y="0"/>
                </a:lnTo>
                <a:lnTo>
                  <a:pt x="1033951" y="275720"/>
                </a:lnTo>
                <a:lnTo>
                  <a:pt x="0" y="275720"/>
                </a:lnTo>
                <a:lnTo>
                  <a:pt x="0" y="0"/>
                </a:lnTo>
                <a:close/>
              </a:path>
            </a:pathLst>
          </a:custGeom>
          <a:solidFill>
            <a:srgbClr val="2A574A">
              <a:alpha val="10196"/>
            </a:srgbClr>
          </a:solidFill>
        </p:spPr>
      </p:sp>
      <p:sp>
        <p:nvSpPr>
          <p:cNvPr id="43" name="Text 41"/>
          <p:cNvSpPr/>
          <p:nvPr/>
        </p:nvSpPr>
        <p:spPr>
          <a:xfrm>
            <a:off x="6418062" y="4737446"/>
            <a:ext cx="1102881" cy="275720"/>
          </a:xfrm>
          <a:prstGeom prst="rect">
            <a:avLst/>
          </a:prstGeom>
          <a:noFill/>
        </p:spPr>
        <p:txBody>
          <a:bodyPr wrap="square" lIns="103395" tIns="34465" rIns="103395" bIns="34465" rtlCol="0" anchor="ctr"/>
          <a:lstStyle/>
          <a:p>
            <a:pPr>
              <a:lnSpc>
                <a:spcPct val="120000"/>
              </a:lnSpc>
            </a:pPr>
            <a:r>
              <a:rPr lang="en-US" sz="1085" dirty="0">
                <a:solidFill>
                  <a:srgbClr val="1E2D2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企业提交申请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7538056" y="4806254"/>
            <a:ext cx="137860" cy="137860"/>
          </a:xfrm>
          <a:custGeom>
            <a:avLst/>
            <a:gdLst/>
            <a:ahLst/>
            <a:cxnLst/>
            <a:rect l="l" t="t" r="r" b="b"/>
            <a:pathLst>
              <a:path w="137860" h="137860">
                <a:moveTo>
                  <a:pt x="135329" y="75015"/>
                </a:moveTo>
                <a:cubicBezTo>
                  <a:pt x="138695" y="71650"/>
                  <a:pt x="138695" y="66184"/>
                  <a:pt x="135329" y="62818"/>
                </a:cubicBezTo>
                <a:lnTo>
                  <a:pt x="92248" y="19737"/>
                </a:lnTo>
                <a:cubicBezTo>
                  <a:pt x="88882" y="16371"/>
                  <a:pt x="83416" y="16371"/>
                  <a:pt x="80050" y="19737"/>
                </a:cubicBezTo>
                <a:cubicBezTo>
                  <a:pt x="76685" y="23102"/>
                  <a:pt x="76685" y="28568"/>
                  <a:pt x="80050" y="31934"/>
                </a:cubicBezTo>
                <a:lnTo>
                  <a:pt x="108430" y="60314"/>
                </a:lnTo>
                <a:lnTo>
                  <a:pt x="8616" y="60314"/>
                </a:lnTo>
                <a:cubicBezTo>
                  <a:pt x="3850" y="60314"/>
                  <a:pt x="0" y="64164"/>
                  <a:pt x="0" y="68930"/>
                </a:cubicBezTo>
                <a:cubicBezTo>
                  <a:pt x="0" y="73696"/>
                  <a:pt x="3850" y="77546"/>
                  <a:pt x="8616" y="77546"/>
                </a:cubicBezTo>
                <a:lnTo>
                  <a:pt x="108430" y="77546"/>
                </a:lnTo>
                <a:lnTo>
                  <a:pt x="80050" y="105926"/>
                </a:lnTo>
                <a:cubicBezTo>
                  <a:pt x="76685" y="109292"/>
                  <a:pt x="76685" y="114758"/>
                  <a:pt x="80050" y="118123"/>
                </a:cubicBezTo>
                <a:cubicBezTo>
                  <a:pt x="83416" y="121489"/>
                  <a:pt x="88882" y="121489"/>
                  <a:pt x="92248" y="118123"/>
                </a:cubicBezTo>
                <a:lnTo>
                  <a:pt x="135329" y="75042"/>
                </a:lnTo>
                <a:close/>
              </a:path>
            </a:pathLst>
          </a:custGeom>
          <a:solidFill>
            <a:srgbClr val="5A7D6F"/>
          </a:solidFill>
        </p:spPr>
      </p:sp>
      <p:sp>
        <p:nvSpPr>
          <p:cNvPr id="45" name="Shape 43"/>
          <p:cNvSpPr/>
          <p:nvPr/>
        </p:nvSpPr>
        <p:spPr>
          <a:xfrm>
            <a:off x="7761959" y="4737446"/>
            <a:ext cx="1309671" cy="275720"/>
          </a:xfrm>
          <a:custGeom>
            <a:avLst/>
            <a:gdLst/>
            <a:ahLst/>
            <a:cxnLst/>
            <a:rect l="l" t="t" r="r" b="b"/>
            <a:pathLst>
              <a:path w="1309671" h="275720">
                <a:moveTo>
                  <a:pt x="0" y="0"/>
                </a:moveTo>
                <a:lnTo>
                  <a:pt x="1309671" y="0"/>
                </a:lnTo>
                <a:lnTo>
                  <a:pt x="1309671" y="275720"/>
                </a:lnTo>
                <a:lnTo>
                  <a:pt x="0" y="275720"/>
                </a:lnTo>
                <a:lnTo>
                  <a:pt x="0" y="0"/>
                </a:lnTo>
                <a:close/>
              </a:path>
            </a:pathLst>
          </a:custGeom>
          <a:solidFill>
            <a:srgbClr val="5A7D6F">
              <a:alpha val="10196"/>
            </a:srgbClr>
          </a:solidFill>
        </p:spPr>
      </p:sp>
      <p:sp>
        <p:nvSpPr>
          <p:cNvPr id="46" name="Text 44"/>
          <p:cNvSpPr/>
          <p:nvPr/>
        </p:nvSpPr>
        <p:spPr>
          <a:xfrm>
            <a:off x="7761959" y="4737446"/>
            <a:ext cx="1378601" cy="275720"/>
          </a:xfrm>
          <a:prstGeom prst="rect">
            <a:avLst/>
          </a:prstGeom>
          <a:noFill/>
        </p:spPr>
        <p:txBody>
          <a:bodyPr wrap="square" lIns="103395" tIns="34465" rIns="103395" bIns="34465" rtlCol="0" anchor="ctr"/>
          <a:lstStyle/>
          <a:p>
            <a:pPr>
              <a:lnSpc>
                <a:spcPct val="120000"/>
              </a:lnSpc>
            </a:pPr>
            <a:r>
              <a:rPr lang="en-US" sz="1085" dirty="0">
                <a:solidFill>
                  <a:srgbClr val="1E2D2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生态环境部门审核</a:t>
            </a:r>
            <a:endParaRPr lang="en-US" sz="1600" dirty="0"/>
          </a:p>
        </p:txBody>
      </p:sp>
      <p:sp>
        <p:nvSpPr>
          <p:cNvPr id="47" name="Shape 45"/>
          <p:cNvSpPr/>
          <p:nvPr/>
        </p:nvSpPr>
        <p:spPr>
          <a:xfrm>
            <a:off x="9157643" y="4806254"/>
            <a:ext cx="137860" cy="137860"/>
          </a:xfrm>
          <a:custGeom>
            <a:avLst/>
            <a:gdLst/>
            <a:ahLst/>
            <a:cxnLst/>
            <a:rect l="l" t="t" r="r" b="b"/>
            <a:pathLst>
              <a:path w="137860" h="137860">
                <a:moveTo>
                  <a:pt x="135329" y="75015"/>
                </a:moveTo>
                <a:cubicBezTo>
                  <a:pt x="138695" y="71650"/>
                  <a:pt x="138695" y="66184"/>
                  <a:pt x="135329" y="62818"/>
                </a:cubicBezTo>
                <a:lnTo>
                  <a:pt x="92248" y="19737"/>
                </a:lnTo>
                <a:cubicBezTo>
                  <a:pt x="88882" y="16371"/>
                  <a:pt x="83416" y="16371"/>
                  <a:pt x="80050" y="19737"/>
                </a:cubicBezTo>
                <a:cubicBezTo>
                  <a:pt x="76685" y="23102"/>
                  <a:pt x="76685" y="28568"/>
                  <a:pt x="80050" y="31934"/>
                </a:cubicBezTo>
                <a:lnTo>
                  <a:pt x="108430" y="60314"/>
                </a:lnTo>
                <a:lnTo>
                  <a:pt x="8616" y="60314"/>
                </a:lnTo>
                <a:cubicBezTo>
                  <a:pt x="3850" y="60314"/>
                  <a:pt x="0" y="64164"/>
                  <a:pt x="0" y="68930"/>
                </a:cubicBezTo>
                <a:cubicBezTo>
                  <a:pt x="0" y="73696"/>
                  <a:pt x="3850" y="77546"/>
                  <a:pt x="8616" y="77546"/>
                </a:cubicBezTo>
                <a:lnTo>
                  <a:pt x="108430" y="77546"/>
                </a:lnTo>
                <a:lnTo>
                  <a:pt x="80050" y="105926"/>
                </a:lnTo>
                <a:cubicBezTo>
                  <a:pt x="76685" y="109292"/>
                  <a:pt x="76685" y="114758"/>
                  <a:pt x="80050" y="118123"/>
                </a:cubicBezTo>
                <a:cubicBezTo>
                  <a:pt x="83416" y="121489"/>
                  <a:pt x="88882" y="121489"/>
                  <a:pt x="92248" y="118123"/>
                </a:cubicBezTo>
                <a:lnTo>
                  <a:pt x="135329" y="75042"/>
                </a:lnTo>
                <a:close/>
              </a:path>
            </a:pathLst>
          </a:custGeom>
          <a:solidFill>
            <a:srgbClr val="C4A87C"/>
          </a:solidFill>
        </p:spPr>
      </p:sp>
      <p:sp>
        <p:nvSpPr>
          <p:cNvPr id="48" name="Shape 46"/>
          <p:cNvSpPr/>
          <p:nvPr/>
        </p:nvSpPr>
        <p:spPr>
          <a:xfrm>
            <a:off x="9381545" y="4737446"/>
            <a:ext cx="758230" cy="275720"/>
          </a:xfrm>
          <a:custGeom>
            <a:avLst/>
            <a:gdLst/>
            <a:ahLst/>
            <a:cxnLst/>
            <a:rect l="l" t="t" r="r" b="b"/>
            <a:pathLst>
              <a:path w="758230" h="275720">
                <a:moveTo>
                  <a:pt x="0" y="0"/>
                </a:moveTo>
                <a:lnTo>
                  <a:pt x="758230" y="0"/>
                </a:lnTo>
                <a:lnTo>
                  <a:pt x="758230" y="275720"/>
                </a:lnTo>
                <a:lnTo>
                  <a:pt x="0" y="275720"/>
                </a:lnTo>
                <a:lnTo>
                  <a:pt x="0" y="0"/>
                </a:lnTo>
                <a:close/>
              </a:path>
            </a:pathLst>
          </a:custGeom>
          <a:solidFill>
            <a:srgbClr val="C4A87C">
              <a:alpha val="10196"/>
            </a:srgbClr>
          </a:solidFill>
        </p:spPr>
      </p:sp>
      <p:sp>
        <p:nvSpPr>
          <p:cNvPr id="49" name="Text 47"/>
          <p:cNvSpPr/>
          <p:nvPr/>
        </p:nvSpPr>
        <p:spPr>
          <a:xfrm>
            <a:off x="9381545" y="4737446"/>
            <a:ext cx="827160" cy="275720"/>
          </a:xfrm>
          <a:prstGeom prst="rect">
            <a:avLst/>
          </a:prstGeom>
          <a:noFill/>
        </p:spPr>
        <p:txBody>
          <a:bodyPr wrap="square" lIns="103395" tIns="34465" rIns="103395" bIns="34465" rtlCol="0" anchor="ctr"/>
          <a:lstStyle/>
          <a:p>
            <a:pPr>
              <a:lnSpc>
                <a:spcPct val="120000"/>
              </a:lnSpc>
            </a:pPr>
            <a:r>
              <a:rPr lang="en-US" sz="1085" dirty="0">
                <a:solidFill>
                  <a:srgbClr val="1E2D2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备案公示</a:t>
            </a:r>
            <a:endParaRPr lang="en-US" sz="1600" dirty="0"/>
          </a:p>
        </p:txBody>
      </p:sp>
      <p:sp>
        <p:nvSpPr>
          <p:cNvPr id="50" name="Shape 48"/>
          <p:cNvSpPr/>
          <p:nvPr/>
        </p:nvSpPr>
        <p:spPr>
          <a:xfrm>
            <a:off x="10225849" y="4806254"/>
            <a:ext cx="137860" cy="137860"/>
          </a:xfrm>
          <a:custGeom>
            <a:avLst/>
            <a:gdLst/>
            <a:ahLst/>
            <a:cxnLst/>
            <a:rect l="l" t="t" r="r" b="b"/>
            <a:pathLst>
              <a:path w="137860" h="137860">
                <a:moveTo>
                  <a:pt x="135329" y="75015"/>
                </a:moveTo>
                <a:cubicBezTo>
                  <a:pt x="138695" y="71650"/>
                  <a:pt x="138695" y="66184"/>
                  <a:pt x="135329" y="62818"/>
                </a:cubicBezTo>
                <a:lnTo>
                  <a:pt x="92248" y="19737"/>
                </a:lnTo>
                <a:cubicBezTo>
                  <a:pt x="88882" y="16371"/>
                  <a:pt x="83416" y="16371"/>
                  <a:pt x="80050" y="19737"/>
                </a:cubicBezTo>
                <a:cubicBezTo>
                  <a:pt x="76685" y="23102"/>
                  <a:pt x="76685" y="28568"/>
                  <a:pt x="80050" y="31934"/>
                </a:cubicBezTo>
                <a:lnTo>
                  <a:pt x="108430" y="60314"/>
                </a:lnTo>
                <a:lnTo>
                  <a:pt x="8616" y="60314"/>
                </a:lnTo>
                <a:cubicBezTo>
                  <a:pt x="3850" y="60314"/>
                  <a:pt x="0" y="64164"/>
                  <a:pt x="0" y="68930"/>
                </a:cubicBezTo>
                <a:cubicBezTo>
                  <a:pt x="0" y="73696"/>
                  <a:pt x="3850" y="77546"/>
                  <a:pt x="8616" y="77546"/>
                </a:cubicBezTo>
                <a:lnTo>
                  <a:pt x="108430" y="77546"/>
                </a:lnTo>
                <a:lnTo>
                  <a:pt x="80050" y="105926"/>
                </a:lnTo>
                <a:cubicBezTo>
                  <a:pt x="76685" y="109292"/>
                  <a:pt x="76685" y="114758"/>
                  <a:pt x="80050" y="118123"/>
                </a:cubicBezTo>
                <a:cubicBezTo>
                  <a:pt x="83416" y="121489"/>
                  <a:pt x="88882" y="121489"/>
                  <a:pt x="92248" y="118123"/>
                </a:cubicBezTo>
                <a:lnTo>
                  <a:pt x="135329" y="75042"/>
                </a:lnTo>
                <a:close/>
              </a:path>
            </a:pathLst>
          </a:custGeom>
          <a:solidFill>
            <a:srgbClr val="2A574A"/>
          </a:solidFill>
        </p:spPr>
      </p:sp>
      <p:sp>
        <p:nvSpPr>
          <p:cNvPr id="51" name="Shape 49"/>
          <p:cNvSpPr/>
          <p:nvPr/>
        </p:nvSpPr>
        <p:spPr>
          <a:xfrm>
            <a:off x="10449752" y="4737446"/>
            <a:ext cx="1033951" cy="275720"/>
          </a:xfrm>
          <a:custGeom>
            <a:avLst/>
            <a:gdLst/>
            <a:ahLst/>
            <a:cxnLst/>
            <a:rect l="l" t="t" r="r" b="b"/>
            <a:pathLst>
              <a:path w="1033951" h="275720">
                <a:moveTo>
                  <a:pt x="0" y="0"/>
                </a:moveTo>
                <a:lnTo>
                  <a:pt x="1033951" y="0"/>
                </a:lnTo>
                <a:lnTo>
                  <a:pt x="1033951" y="275720"/>
                </a:lnTo>
                <a:lnTo>
                  <a:pt x="0" y="275720"/>
                </a:lnTo>
                <a:lnTo>
                  <a:pt x="0" y="0"/>
                </a:lnTo>
                <a:close/>
              </a:path>
            </a:pathLst>
          </a:custGeom>
          <a:solidFill>
            <a:srgbClr val="2A574A">
              <a:alpha val="10196"/>
            </a:srgbClr>
          </a:solidFill>
        </p:spPr>
      </p:sp>
      <p:sp>
        <p:nvSpPr>
          <p:cNvPr id="52" name="Text 50"/>
          <p:cNvSpPr/>
          <p:nvPr/>
        </p:nvSpPr>
        <p:spPr>
          <a:xfrm>
            <a:off x="10449752" y="4737446"/>
            <a:ext cx="1102881" cy="275720"/>
          </a:xfrm>
          <a:prstGeom prst="rect">
            <a:avLst/>
          </a:prstGeom>
          <a:noFill/>
        </p:spPr>
        <p:txBody>
          <a:bodyPr wrap="square" lIns="103395" tIns="34465" rIns="103395" bIns="34465" rtlCol="0" anchor="ctr"/>
          <a:lstStyle/>
          <a:p>
            <a:pPr>
              <a:lnSpc>
                <a:spcPct val="120000"/>
              </a:lnSpc>
            </a:pPr>
            <a:r>
              <a:rPr lang="en-US" sz="1085" dirty="0">
                <a:solidFill>
                  <a:srgbClr val="1E2D2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实施自主减排</a:t>
            </a:r>
            <a:endParaRPr lang="en-US" sz="1600" dirty="0"/>
          </a:p>
        </p:txBody>
      </p:sp>
      <p:sp>
        <p:nvSpPr>
          <p:cNvPr id="53" name="Shape 51"/>
          <p:cNvSpPr/>
          <p:nvPr/>
        </p:nvSpPr>
        <p:spPr>
          <a:xfrm>
            <a:off x="6182612" y="5357636"/>
            <a:ext cx="5669495" cy="723765"/>
          </a:xfrm>
          <a:custGeom>
            <a:avLst/>
            <a:gdLst/>
            <a:ahLst/>
            <a:cxnLst/>
            <a:rect l="l" t="t" r="r" b="b"/>
            <a:pathLst>
              <a:path w="5669495" h="723765">
                <a:moveTo>
                  <a:pt x="0" y="0"/>
                </a:moveTo>
                <a:lnTo>
                  <a:pt x="5669495" y="0"/>
                </a:lnTo>
                <a:lnTo>
                  <a:pt x="5669495" y="723765"/>
                </a:lnTo>
                <a:lnTo>
                  <a:pt x="0" y="723765"/>
                </a:lnTo>
                <a:lnTo>
                  <a:pt x="0" y="0"/>
                </a:lnTo>
                <a:close/>
              </a:path>
            </a:pathLst>
          </a:custGeom>
          <a:solidFill>
            <a:srgbClr val="2A574A"/>
          </a:solidFill>
        </p:spPr>
      </p:sp>
      <p:sp>
        <p:nvSpPr>
          <p:cNvPr id="54" name="Shape 52"/>
          <p:cNvSpPr/>
          <p:nvPr/>
        </p:nvSpPr>
        <p:spPr>
          <a:xfrm>
            <a:off x="6337614" y="5543277"/>
            <a:ext cx="137860" cy="137860"/>
          </a:xfrm>
          <a:custGeom>
            <a:avLst/>
            <a:gdLst/>
            <a:ahLst/>
            <a:cxnLst/>
            <a:rect l="l" t="t" r="r" b="b"/>
            <a:pathLst>
              <a:path w="137860" h="137860">
                <a:moveTo>
                  <a:pt x="120628" y="68930"/>
                </a:moveTo>
                <a:cubicBezTo>
                  <a:pt x="120628" y="40397"/>
                  <a:pt x="97463" y="17233"/>
                  <a:pt x="68930" y="17233"/>
                </a:cubicBezTo>
                <a:cubicBezTo>
                  <a:pt x="40397" y="17233"/>
                  <a:pt x="17233" y="40397"/>
                  <a:pt x="17233" y="68930"/>
                </a:cubicBezTo>
                <a:cubicBezTo>
                  <a:pt x="17233" y="97463"/>
                  <a:pt x="40397" y="120628"/>
                  <a:pt x="68930" y="120628"/>
                </a:cubicBezTo>
                <a:cubicBezTo>
                  <a:pt x="97463" y="120628"/>
                  <a:pt x="120628" y="97463"/>
                  <a:pt x="120628" y="68930"/>
                </a:cubicBezTo>
                <a:close/>
                <a:moveTo>
                  <a:pt x="0" y="68930"/>
                </a:moveTo>
                <a:cubicBezTo>
                  <a:pt x="0" y="30887"/>
                  <a:pt x="30887" y="0"/>
                  <a:pt x="68930" y="0"/>
                </a:cubicBezTo>
                <a:cubicBezTo>
                  <a:pt x="106974" y="0"/>
                  <a:pt x="137860" y="30887"/>
                  <a:pt x="137860" y="68930"/>
                </a:cubicBezTo>
                <a:cubicBezTo>
                  <a:pt x="137860" y="106974"/>
                  <a:pt x="106974" y="137860"/>
                  <a:pt x="68930" y="137860"/>
                </a:cubicBezTo>
                <a:cubicBezTo>
                  <a:pt x="30887" y="137860"/>
                  <a:pt x="0" y="106974"/>
                  <a:pt x="0" y="68930"/>
                </a:cubicBezTo>
                <a:close/>
                <a:moveTo>
                  <a:pt x="68930" y="90471"/>
                </a:moveTo>
                <a:cubicBezTo>
                  <a:pt x="80819" y="90471"/>
                  <a:pt x="90471" y="80819"/>
                  <a:pt x="90471" y="68930"/>
                </a:cubicBezTo>
                <a:cubicBezTo>
                  <a:pt x="90471" y="57041"/>
                  <a:pt x="80819" y="47389"/>
                  <a:pt x="68930" y="47389"/>
                </a:cubicBezTo>
                <a:cubicBezTo>
                  <a:pt x="57041" y="47389"/>
                  <a:pt x="47389" y="57041"/>
                  <a:pt x="47389" y="68930"/>
                </a:cubicBezTo>
                <a:cubicBezTo>
                  <a:pt x="47389" y="80819"/>
                  <a:pt x="57041" y="90471"/>
                  <a:pt x="68930" y="90471"/>
                </a:cubicBezTo>
                <a:close/>
                <a:moveTo>
                  <a:pt x="68930" y="30157"/>
                </a:moveTo>
                <a:cubicBezTo>
                  <a:pt x="90330" y="30157"/>
                  <a:pt x="107703" y="47531"/>
                  <a:pt x="107703" y="68930"/>
                </a:cubicBezTo>
                <a:cubicBezTo>
                  <a:pt x="107703" y="90330"/>
                  <a:pt x="90330" y="107703"/>
                  <a:pt x="68930" y="107703"/>
                </a:cubicBezTo>
                <a:cubicBezTo>
                  <a:pt x="47531" y="107703"/>
                  <a:pt x="30157" y="90330"/>
                  <a:pt x="30157" y="68930"/>
                </a:cubicBezTo>
                <a:cubicBezTo>
                  <a:pt x="30157" y="47531"/>
                  <a:pt x="47531" y="30157"/>
                  <a:pt x="68930" y="30157"/>
                </a:cubicBezTo>
                <a:close/>
                <a:moveTo>
                  <a:pt x="60314" y="68930"/>
                </a:moveTo>
                <a:cubicBezTo>
                  <a:pt x="60314" y="64175"/>
                  <a:pt x="64175" y="60314"/>
                  <a:pt x="68930" y="60314"/>
                </a:cubicBezTo>
                <a:cubicBezTo>
                  <a:pt x="73685" y="60314"/>
                  <a:pt x="77546" y="64175"/>
                  <a:pt x="77546" y="68930"/>
                </a:cubicBezTo>
                <a:cubicBezTo>
                  <a:pt x="77546" y="73685"/>
                  <a:pt x="73685" y="77546"/>
                  <a:pt x="68930" y="77546"/>
                </a:cubicBezTo>
                <a:cubicBezTo>
                  <a:pt x="64175" y="77546"/>
                  <a:pt x="60314" y="73685"/>
                  <a:pt x="60314" y="68930"/>
                </a:cubicBezTo>
                <a:close/>
              </a:path>
            </a:pathLst>
          </a:custGeom>
          <a:solidFill>
            <a:srgbClr val="C4A87C"/>
          </a:solidFill>
        </p:spPr>
      </p:sp>
      <p:sp>
        <p:nvSpPr>
          <p:cNvPr id="55" name="Text 53"/>
          <p:cNvSpPr/>
          <p:nvPr/>
        </p:nvSpPr>
        <p:spPr>
          <a:xfrm>
            <a:off x="6539472" y="5495408"/>
            <a:ext cx="5243615" cy="44804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85" b="1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差异化管理目标：</a:t>
            </a:r>
            <a:r>
              <a:rPr lang="en-US" sz="1085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通过差异化管控，实现"多排多限、少排少限、不排不限"，激励企业提升环保绩效水平，推动产业结构优化升级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7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381000" y="647402"/>
            <a:ext cx="11658600" cy="457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2A574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特殊污染情形应对规则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81000" y="1180705"/>
            <a:ext cx="11515725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1E2D2A">
                    <a:alpha val="70000"/>
                  </a:srgbClr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结合喀什市气候特点，针对性明确两类特殊污染的处置规则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81000" y="1653812"/>
            <a:ext cx="5619750" cy="4054475"/>
          </a:xfrm>
          <a:custGeom>
            <a:avLst/>
            <a:gdLst/>
            <a:ahLst/>
            <a:cxnLst/>
            <a:rect l="l" t="t" r="r" b="b"/>
            <a:pathLst>
              <a:path w="5619750" h="4054475">
                <a:moveTo>
                  <a:pt x="0" y="0"/>
                </a:moveTo>
                <a:lnTo>
                  <a:pt x="5619750" y="0"/>
                </a:lnTo>
                <a:lnTo>
                  <a:pt x="5619750" y="4054475"/>
                </a:lnTo>
                <a:lnTo>
                  <a:pt x="0" y="4054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</p:sp>
      <p:sp>
        <p:nvSpPr>
          <p:cNvPr id="6" name="Shape 4"/>
          <p:cNvSpPr/>
          <p:nvPr/>
        </p:nvSpPr>
        <p:spPr>
          <a:xfrm>
            <a:off x="381000" y="1653812"/>
            <a:ext cx="5619750" cy="31750"/>
          </a:xfrm>
          <a:custGeom>
            <a:avLst/>
            <a:gdLst/>
            <a:ahLst/>
            <a:cxnLst/>
            <a:rect l="l" t="t" r="r" b="b"/>
            <a:pathLst>
              <a:path w="5619750" h="31750">
                <a:moveTo>
                  <a:pt x="0" y="0"/>
                </a:moveTo>
                <a:lnTo>
                  <a:pt x="5619750" y="0"/>
                </a:lnTo>
                <a:lnTo>
                  <a:pt x="5619750" y="31750"/>
                </a:lnTo>
                <a:lnTo>
                  <a:pt x="0" y="31750"/>
                </a:lnTo>
                <a:lnTo>
                  <a:pt x="0" y="0"/>
                </a:lnTo>
                <a:close/>
              </a:path>
            </a:pathLst>
          </a:custGeom>
          <a:solidFill>
            <a:srgbClr val="C4A87C"/>
          </a:solidFill>
        </p:spPr>
      </p:sp>
      <p:sp>
        <p:nvSpPr>
          <p:cNvPr id="7" name="Shape 5"/>
          <p:cNvSpPr/>
          <p:nvPr/>
        </p:nvSpPr>
        <p:spPr>
          <a:xfrm>
            <a:off x="609534" y="1898219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0" y="0"/>
                </a:moveTo>
                <a:lnTo>
                  <a:pt x="533400" y="0"/>
                </a:lnTo>
                <a:lnTo>
                  <a:pt x="533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C4A87C"/>
          </a:solidFill>
        </p:spPr>
      </p:sp>
      <p:sp>
        <p:nvSpPr>
          <p:cNvPr id="8" name="Shape 6"/>
          <p:cNvSpPr/>
          <p:nvPr/>
        </p:nvSpPr>
        <p:spPr>
          <a:xfrm>
            <a:off x="761967" y="2050521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8588" y="14288"/>
                </a:moveTo>
                <a:cubicBezTo>
                  <a:pt x="128588" y="22190"/>
                  <a:pt x="134972" y="28575"/>
                  <a:pt x="142875" y="28575"/>
                </a:cubicBezTo>
                <a:lnTo>
                  <a:pt x="160734" y="28575"/>
                </a:lnTo>
                <a:cubicBezTo>
                  <a:pt x="166673" y="28575"/>
                  <a:pt x="171450" y="33352"/>
                  <a:pt x="171450" y="39291"/>
                </a:cubicBezTo>
                <a:cubicBezTo>
                  <a:pt x="171450" y="45229"/>
                  <a:pt x="166673" y="50006"/>
                  <a:pt x="160734" y="50006"/>
                </a:cubicBezTo>
                <a:lnTo>
                  <a:pt x="14288" y="50006"/>
                </a:lnTo>
                <a:cubicBezTo>
                  <a:pt x="6385" y="50006"/>
                  <a:pt x="0" y="56391"/>
                  <a:pt x="0" y="64294"/>
                </a:cubicBezTo>
                <a:cubicBezTo>
                  <a:pt x="0" y="72197"/>
                  <a:pt x="6385" y="78581"/>
                  <a:pt x="14288" y="78581"/>
                </a:cubicBezTo>
                <a:lnTo>
                  <a:pt x="160734" y="78581"/>
                </a:lnTo>
                <a:cubicBezTo>
                  <a:pt x="182434" y="78581"/>
                  <a:pt x="200025" y="60990"/>
                  <a:pt x="200025" y="39291"/>
                </a:cubicBezTo>
                <a:cubicBezTo>
                  <a:pt x="200025" y="17591"/>
                  <a:pt x="182434" y="0"/>
                  <a:pt x="160734" y="0"/>
                </a:cubicBezTo>
                <a:lnTo>
                  <a:pt x="142875" y="0"/>
                </a:lnTo>
                <a:cubicBezTo>
                  <a:pt x="134972" y="0"/>
                  <a:pt x="128588" y="6385"/>
                  <a:pt x="128588" y="14288"/>
                </a:cubicBezTo>
                <a:close/>
                <a:moveTo>
                  <a:pt x="157163" y="171450"/>
                </a:moveTo>
                <a:cubicBezTo>
                  <a:pt x="157163" y="179353"/>
                  <a:pt x="163547" y="185738"/>
                  <a:pt x="171450" y="185738"/>
                </a:cubicBezTo>
                <a:lnTo>
                  <a:pt x="185738" y="185738"/>
                </a:lnTo>
                <a:cubicBezTo>
                  <a:pt x="209401" y="185738"/>
                  <a:pt x="228600" y="166539"/>
                  <a:pt x="228600" y="142875"/>
                </a:cubicBezTo>
                <a:cubicBezTo>
                  <a:pt x="228600" y="119211"/>
                  <a:pt x="209401" y="100013"/>
                  <a:pt x="185738" y="100013"/>
                </a:cubicBezTo>
                <a:lnTo>
                  <a:pt x="14288" y="100013"/>
                </a:lnTo>
                <a:cubicBezTo>
                  <a:pt x="6385" y="100013"/>
                  <a:pt x="0" y="106397"/>
                  <a:pt x="0" y="114300"/>
                </a:cubicBezTo>
                <a:cubicBezTo>
                  <a:pt x="0" y="122203"/>
                  <a:pt x="6385" y="128588"/>
                  <a:pt x="14288" y="128588"/>
                </a:cubicBezTo>
                <a:lnTo>
                  <a:pt x="185738" y="128588"/>
                </a:lnTo>
                <a:cubicBezTo>
                  <a:pt x="193640" y="128588"/>
                  <a:pt x="200025" y="134972"/>
                  <a:pt x="200025" y="142875"/>
                </a:cubicBezTo>
                <a:cubicBezTo>
                  <a:pt x="200025" y="150778"/>
                  <a:pt x="193640" y="157163"/>
                  <a:pt x="185738" y="157163"/>
                </a:cubicBezTo>
                <a:lnTo>
                  <a:pt x="171450" y="157163"/>
                </a:lnTo>
                <a:cubicBezTo>
                  <a:pt x="163547" y="157163"/>
                  <a:pt x="157163" y="163547"/>
                  <a:pt x="157163" y="171450"/>
                </a:cubicBezTo>
                <a:close/>
                <a:moveTo>
                  <a:pt x="57150" y="228600"/>
                </a:moveTo>
                <a:lnTo>
                  <a:pt x="75009" y="228600"/>
                </a:lnTo>
                <a:cubicBezTo>
                  <a:pt x="96709" y="228600"/>
                  <a:pt x="114300" y="211009"/>
                  <a:pt x="114300" y="189309"/>
                </a:cubicBezTo>
                <a:cubicBezTo>
                  <a:pt x="114300" y="167610"/>
                  <a:pt x="96709" y="150019"/>
                  <a:pt x="75009" y="150019"/>
                </a:cubicBezTo>
                <a:lnTo>
                  <a:pt x="14288" y="150019"/>
                </a:lnTo>
                <a:cubicBezTo>
                  <a:pt x="6385" y="150019"/>
                  <a:pt x="0" y="156403"/>
                  <a:pt x="0" y="164306"/>
                </a:cubicBezTo>
                <a:cubicBezTo>
                  <a:pt x="0" y="172209"/>
                  <a:pt x="6385" y="178594"/>
                  <a:pt x="14288" y="178594"/>
                </a:cubicBezTo>
                <a:lnTo>
                  <a:pt x="75009" y="178594"/>
                </a:lnTo>
                <a:cubicBezTo>
                  <a:pt x="80948" y="178594"/>
                  <a:pt x="85725" y="183371"/>
                  <a:pt x="85725" y="189309"/>
                </a:cubicBezTo>
                <a:cubicBezTo>
                  <a:pt x="85725" y="195248"/>
                  <a:pt x="80948" y="200025"/>
                  <a:pt x="75009" y="200025"/>
                </a:cubicBezTo>
                <a:lnTo>
                  <a:pt x="57150" y="200025"/>
                </a:lnTo>
                <a:cubicBezTo>
                  <a:pt x="49247" y="200025"/>
                  <a:pt x="42863" y="206410"/>
                  <a:pt x="42863" y="214313"/>
                </a:cubicBezTo>
                <a:cubicBezTo>
                  <a:pt x="42863" y="222215"/>
                  <a:pt x="49247" y="228600"/>
                  <a:pt x="57150" y="228600"/>
                </a:cubicBezTo>
                <a:close/>
              </a:path>
            </a:pathLst>
          </a:custGeom>
          <a:solidFill>
            <a:srgbClr val="FFFFFF"/>
          </a:solidFill>
        </p:spPr>
      </p:sp>
      <p:sp>
        <p:nvSpPr>
          <p:cNvPr id="9" name="Text 7"/>
          <p:cNvSpPr/>
          <p:nvPr/>
        </p:nvSpPr>
        <p:spPr>
          <a:xfrm>
            <a:off x="1257102" y="1898219"/>
            <a:ext cx="25527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2A574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沙尘天气引发的重污染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1257102" y="2202824"/>
            <a:ext cx="251460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5A7D6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不适用本预案预警机制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625409" y="2583824"/>
            <a:ext cx="5149850" cy="800100"/>
          </a:xfrm>
          <a:custGeom>
            <a:avLst/>
            <a:gdLst/>
            <a:ahLst/>
            <a:cxnLst/>
            <a:rect l="l" t="t" r="r" b="b"/>
            <a:pathLst>
              <a:path w="5149850" h="800100">
                <a:moveTo>
                  <a:pt x="0" y="0"/>
                </a:moveTo>
                <a:lnTo>
                  <a:pt x="5149850" y="0"/>
                </a:lnTo>
                <a:lnTo>
                  <a:pt x="5149850" y="800100"/>
                </a:lnTo>
                <a:lnTo>
                  <a:pt x="0" y="800100"/>
                </a:lnTo>
                <a:lnTo>
                  <a:pt x="0" y="0"/>
                </a:lnTo>
                <a:close/>
              </a:path>
            </a:pathLst>
          </a:custGeom>
          <a:solidFill>
            <a:srgbClr val="C4A87C">
              <a:alpha val="10196"/>
            </a:srgbClr>
          </a:solidFill>
        </p:spPr>
      </p:sp>
      <p:sp>
        <p:nvSpPr>
          <p:cNvPr id="12" name="Shape 10"/>
          <p:cNvSpPr/>
          <p:nvPr/>
        </p:nvSpPr>
        <p:spPr>
          <a:xfrm>
            <a:off x="625409" y="2583824"/>
            <a:ext cx="31750" cy="800100"/>
          </a:xfrm>
          <a:custGeom>
            <a:avLst/>
            <a:gdLst/>
            <a:ahLst/>
            <a:cxnLst/>
            <a:rect l="l" t="t" r="r" b="b"/>
            <a:pathLst>
              <a:path w="31750" h="800100">
                <a:moveTo>
                  <a:pt x="0" y="0"/>
                </a:moveTo>
                <a:lnTo>
                  <a:pt x="31750" y="0"/>
                </a:lnTo>
                <a:lnTo>
                  <a:pt x="31750" y="800100"/>
                </a:lnTo>
                <a:lnTo>
                  <a:pt x="0" y="800100"/>
                </a:lnTo>
                <a:lnTo>
                  <a:pt x="0" y="0"/>
                </a:lnTo>
                <a:close/>
              </a:path>
            </a:pathLst>
          </a:custGeom>
          <a:solidFill>
            <a:srgbClr val="C4A87C"/>
          </a:solidFill>
        </p:spPr>
      </p:sp>
      <p:sp>
        <p:nvSpPr>
          <p:cNvPr id="13" name="Text 11"/>
          <p:cNvSpPr/>
          <p:nvPr/>
        </p:nvSpPr>
        <p:spPr>
          <a:xfrm>
            <a:off x="793585" y="2736121"/>
            <a:ext cx="4905375" cy="4953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b="1" dirty="0">
                <a:solidFill>
                  <a:srgbClr val="1E2D2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不启动本预案</a:t>
            </a:r>
            <a:r>
              <a:rPr lang="en-US" sz="1200" dirty="0">
                <a:solidFill>
                  <a:srgbClr val="1E2D2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——沙尘天气属于自然气象灾害，非人为污染造成，不启动重污染天气应急预案预警机制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628584" y="3583781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44805" y="12156"/>
                </a:moveTo>
                <a:cubicBezTo>
                  <a:pt x="48455" y="14700"/>
                  <a:pt x="49325" y="19723"/>
                  <a:pt x="46780" y="23340"/>
                </a:cubicBezTo>
                <a:lnTo>
                  <a:pt x="28028" y="50129"/>
                </a:lnTo>
                <a:cubicBezTo>
                  <a:pt x="26655" y="52071"/>
                  <a:pt x="24512" y="53310"/>
                  <a:pt x="22134" y="53511"/>
                </a:cubicBezTo>
                <a:cubicBezTo>
                  <a:pt x="19757" y="53712"/>
                  <a:pt x="17413" y="52908"/>
                  <a:pt x="15739" y="51234"/>
                </a:cubicBezTo>
                <a:lnTo>
                  <a:pt x="2344" y="37840"/>
                </a:lnTo>
                <a:cubicBezTo>
                  <a:pt x="-770" y="34692"/>
                  <a:pt x="-770" y="29602"/>
                  <a:pt x="2344" y="26454"/>
                </a:cubicBezTo>
                <a:cubicBezTo>
                  <a:pt x="5458" y="23306"/>
                  <a:pt x="10582" y="23340"/>
                  <a:pt x="13729" y="26454"/>
                </a:cubicBezTo>
                <a:lnTo>
                  <a:pt x="20360" y="33084"/>
                </a:lnTo>
                <a:lnTo>
                  <a:pt x="33620" y="14131"/>
                </a:lnTo>
                <a:cubicBezTo>
                  <a:pt x="36165" y="10481"/>
                  <a:pt x="41188" y="9611"/>
                  <a:pt x="44805" y="12156"/>
                </a:cubicBezTo>
                <a:close/>
                <a:moveTo>
                  <a:pt x="44805" y="65734"/>
                </a:moveTo>
                <a:cubicBezTo>
                  <a:pt x="48455" y="68279"/>
                  <a:pt x="49325" y="73302"/>
                  <a:pt x="46780" y="76918"/>
                </a:cubicBezTo>
                <a:lnTo>
                  <a:pt x="28028" y="103707"/>
                </a:lnTo>
                <a:cubicBezTo>
                  <a:pt x="26655" y="105649"/>
                  <a:pt x="24512" y="106888"/>
                  <a:pt x="22134" y="107089"/>
                </a:cubicBezTo>
                <a:cubicBezTo>
                  <a:pt x="19757" y="107290"/>
                  <a:pt x="17413" y="106487"/>
                  <a:pt x="15739" y="104812"/>
                </a:cubicBezTo>
                <a:lnTo>
                  <a:pt x="2344" y="91418"/>
                </a:lnTo>
                <a:cubicBezTo>
                  <a:pt x="-804" y="88270"/>
                  <a:pt x="-804" y="83180"/>
                  <a:pt x="2344" y="80066"/>
                </a:cubicBezTo>
                <a:cubicBezTo>
                  <a:pt x="5492" y="76952"/>
                  <a:pt x="10582" y="76918"/>
                  <a:pt x="13696" y="80066"/>
                </a:cubicBezTo>
                <a:lnTo>
                  <a:pt x="20326" y="86696"/>
                </a:lnTo>
                <a:lnTo>
                  <a:pt x="33587" y="67743"/>
                </a:lnTo>
                <a:cubicBezTo>
                  <a:pt x="36132" y="64093"/>
                  <a:pt x="41155" y="63222"/>
                  <a:pt x="44771" y="65767"/>
                </a:cubicBezTo>
                <a:close/>
                <a:moveTo>
                  <a:pt x="75009" y="32147"/>
                </a:moveTo>
                <a:cubicBezTo>
                  <a:pt x="75009" y="26220"/>
                  <a:pt x="79798" y="21431"/>
                  <a:pt x="85725" y="21431"/>
                </a:cubicBezTo>
                <a:lnTo>
                  <a:pt x="160734" y="21431"/>
                </a:lnTo>
                <a:cubicBezTo>
                  <a:pt x="166661" y="21431"/>
                  <a:pt x="171450" y="26220"/>
                  <a:pt x="171450" y="32147"/>
                </a:cubicBezTo>
                <a:cubicBezTo>
                  <a:pt x="171450" y="38074"/>
                  <a:pt x="166661" y="42863"/>
                  <a:pt x="160734" y="42863"/>
                </a:cubicBezTo>
                <a:lnTo>
                  <a:pt x="85725" y="42863"/>
                </a:lnTo>
                <a:cubicBezTo>
                  <a:pt x="79798" y="42863"/>
                  <a:pt x="75009" y="38074"/>
                  <a:pt x="75009" y="32147"/>
                </a:cubicBezTo>
                <a:close/>
                <a:moveTo>
                  <a:pt x="75009" y="85725"/>
                </a:moveTo>
                <a:cubicBezTo>
                  <a:pt x="75009" y="79798"/>
                  <a:pt x="79798" y="75009"/>
                  <a:pt x="85725" y="75009"/>
                </a:cubicBezTo>
                <a:lnTo>
                  <a:pt x="160734" y="75009"/>
                </a:lnTo>
                <a:cubicBezTo>
                  <a:pt x="166661" y="75009"/>
                  <a:pt x="171450" y="79798"/>
                  <a:pt x="171450" y="85725"/>
                </a:cubicBezTo>
                <a:cubicBezTo>
                  <a:pt x="171450" y="91652"/>
                  <a:pt x="166661" y="96441"/>
                  <a:pt x="160734" y="96441"/>
                </a:cubicBezTo>
                <a:lnTo>
                  <a:pt x="85725" y="96441"/>
                </a:lnTo>
                <a:cubicBezTo>
                  <a:pt x="79798" y="96441"/>
                  <a:pt x="75009" y="91652"/>
                  <a:pt x="75009" y="85725"/>
                </a:cubicBezTo>
                <a:close/>
                <a:moveTo>
                  <a:pt x="53578" y="139303"/>
                </a:moveTo>
                <a:cubicBezTo>
                  <a:pt x="53578" y="133376"/>
                  <a:pt x="58367" y="128588"/>
                  <a:pt x="64294" y="128588"/>
                </a:cubicBezTo>
                <a:lnTo>
                  <a:pt x="160734" y="128588"/>
                </a:lnTo>
                <a:cubicBezTo>
                  <a:pt x="166661" y="128588"/>
                  <a:pt x="171450" y="133376"/>
                  <a:pt x="171450" y="139303"/>
                </a:cubicBezTo>
                <a:cubicBezTo>
                  <a:pt x="171450" y="145230"/>
                  <a:pt x="166661" y="150019"/>
                  <a:pt x="160734" y="150019"/>
                </a:cubicBezTo>
                <a:lnTo>
                  <a:pt x="64294" y="150019"/>
                </a:lnTo>
                <a:cubicBezTo>
                  <a:pt x="58367" y="150019"/>
                  <a:pt x="53578" y="145230"/>
                  <a:pt x="53578" y="139303"/>
                </a:cubicBezTo>
                <a:close/>
                <a:moveTo>
                  <a:pt x="21431" y="125909"/>
                </a:moveTo>
                <a:cubicBezTo>
                  <a:pt x="28824" y="125909"/>
                  <a:pt x="34826" y="131910"/>
                  <a:pt x="34826" y="139303"/>
                </a:cubicBezTo>
                <a:cubicBezTo>
                  <a:pt x="34826" y="146696"/>
                  <a:pt x="28824" y="152698"/>
                  <a:pt x="21431" y="152698"/>
                </a:cubicBezTo>
                <a:cubicBezTo>
                  <a:pt x="14039" y="152698"/>
                  <a:pt x="8037" y="146696"/>
                  <a:pt x="8037" y="139303"/>
                </a:cubicBezTo>
                <a:cubicBezTo>
                  <a:pt x="8037" y="131910"/>
                  <a:pt x="14039" y="125909"/>
                  <a:pt x="21431" y="125909"/>
                </a:cubicBezTo>
                <a:close/>
              </a:path>
            </a:pathLst>
          </a:custGeom>
          <a:solidFill>
            <a:srgbClr val="5A7D6F"/>
          </a:solidFill>
        </p:spPr>
      </p:sp>
      <p:sp>
        <p:nvSpPr>
          <p:cNvPr id="15" name="Text 13"/>
          <p:cNvSpPr/>
          <p:nvPr/>
        </p:nvSpPr>
        <p:spPr>
          <a:xfrm>
            <a:off x="819084" y="3536156"/>
            <a:ext cx="5038725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2A574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应对措施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609534" y="3917156"/>
            <a:ext cx="523875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E2D2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• 按气象灾害应急预案处置，采取防风、防尘措施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609534" y="4221924"/>
            <a:ext cx="523875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E2D2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• 加强建筑工地、道路扬尘管控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609534" y="4526691"/>
            <a:ext cx="523875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E2D2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• 增加道路清扫保洁频次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609534" y="4831459"/>
            <a:ext cx="523875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E2D2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• 通过多种渠道向公众发布沙尘天气健康防护提示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6191251" y="1653812"/>
            <a:ext cx="5619750" cy="4054475"/>
          </a:xfrm>
          <a:custGeom>
            <a:avLst/>
            <a:gdLst/>
            <a:ahLst/>
            <a:cxnLst/>
            <a:rect l="l" t="t" r="r" b="b"/>
            <a:pathLst>
              <a:path w="5619750" h="4054475">
                <a:moveTo>
                  <a:pt x="0" y="0"/>
                </a:moveTo>
                <a:lnTo>
                  <a:pt x="5619750" y="0"/>
                </a:lnTo>
                <a:lnTo>
                  <a:pt x="5619750" y="4054475"/>
                </a:lnTo>
                <a:lnTo>
                  <a:pt x="0" y="4054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</p:sp>
      <p:sp>
        <p:nvSpPr>
          <p:cNvPr id="21" name="Shape 19"/>
          <p:cNvSpPr/>
          <p:nvPr/>
        </p:nvSpPr>
        <p:spPr>
          <a:xfrm>
            <a:off x="6191251" y="1653812"/>
            <a:ext cx="5619750" cy="31750"/>
          </a:xfrm>
          <a:custGeom>
            <a:avLst/>
            <a:gdLst/>
            <a:ahLst/>
            <a:cxnLst/>
            <a:rect l="l" t="t" r="r" b="b"/>
            <a:pathLst>
              <a:path w="5619750" h="31750">
                <a:moveTo>
                  <a:pt x="0" y="0"/>
                </a:moveTo>
                <a:lnTo>
                  <a:pt x="5619750" y="0"/>
                </a:lnTo>
                <a:lnTo>
                  <a:pt x="5619750" y="31750"/>
                </a:lnTo>
                <a:lnTo>
                  <a:pt x="0" y="31750"/>
                </a:lnTo>
                <a:lnTo>
                  <a:pt x="0" y="0"/>
                </a:lnTo>
                <a:close/>
              </a:path>
            </a:pathLst>
          </a:custGeom>
          <a:solidFill>
            <a:srgbClr val="2A574A"/>
          </a:solidFill>
        </p:spPr>
      </p:sp>
      <p:sp>
        <p:nvSpPr>
          <p:cNvPr id="22" name="Shape 20"/>
          <p:cNvSpPr/>
          <p:nvPr/>
        </p:nvSpPr>
        <p:spPr>
          <a:xfrm>
            <a:off x="6419784" y="1898219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0" y="0"/>
                </a:moveTo>
                <a:lnTo>
                  <a:pt x="533400" y="0"/>
                </a:lnTo>
                <a:lnTo>
                  <a:pt x="533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2A574A"/>
          </a:solidFill>
        </p:spPr>
      </p:sp>
      <p:sp>
        <p:nvSpPr>
          <p:cNvPr id="23" name="Shape 21"/>
          <p:cNvSpPr/>
          <p:nvPr/>
        </p:nvSpPr>
        <p:spPr>
          <a:xfrm>
            <a:off x="6557930" y="2050521"/>
            <a:ext cx="257175" cy="228600"/>
          </a:xfrm>
          <a:custGeom>
            <a:avLst/>
            <a:gdLst/>
            <a:ahLst/>
            <a:cxnLst/>
            <a:rect l="l" t="t" r="r" b="b"/>
            <a:pathLst>
              <a:path w="257175" h="228600">
                <a:moveTo>
                  <a:pt x="79564" y="-4509"/>
                </a:moveTo>
                <a:cubicBezTo>
                  <a:pt x="82867" y="-5894"/>
                  <a:pt x="86618" y="-5492"/>
                  <a:pt x="89609" y="-3527"/>
                </a:cubicBezTo>
                <a:lnTo>
                  <a:pt x="128811" y="22458"/>
                </a:lnTo>
                <a:lnTo>
                  <a:pt x="168012" y="-3527"/>
                </a:lnTo>
                <a:cubicBezTo>
                  <a:pt x="171004" y="-5492"/>
                  <a:pt x="174754" y="-5849"/>
                  <a:pt x="178058" y="-4509"/>
                </a:cubicBezTo>
                <a:cubicBezTo>
                  <a:pt x="181362" y="-3170"/>
                  <a:pt x="183684" y="-223"/>
                  <a:pt x="184398" y="3259"/>
                </a:cubicBezTo>
                <a:lnTo>
                  <a:pt x="193730" y="49337"/>
                </a:lnTo>
                <a:lnTo>
                  <a:pt x="239807" y="58668"/>
                </a:lnTo>
                <a:cubicBezTo>
                  <a:pt x="243289" y="59382"/>
                  <a:pt x="246236" y="61793"/>
                  <a:pt x="247576" y="65053"/>
                </a:cubicBezTo>
                <a:cubicBezTo>
                  <a:pt x="248915" y="68312"/>
                  <a:pt x="248558" y="72107"/>
                  <a:pt x="246593" y="75099"/>
                </a:cubicBezTo>
                <a:lnTo>
                  <a:pt x="220608" y="114300"/>
                </a:lnTo>
                <a:lnTo>
                  <a:pt x="246593" y="153501"/>
                </a:lnTo>
                <a:cubicBezTo>
                  <a:pt x="248558" y="156493"/>
                  <a:pt x="248915" y="160243"/>
                  <a:pt x="247576" y="163547"/>
                </a:cubicBezTo>
                <a:cubicBezTo>
                  <a:pt x="246236" y="166851"/>
                  <a:pt x="243289" y="169262"/>
                  <a:pt x="239807" y="169932"/>
                </a:cubicBezTo>
                <a:lnTo>
                  <a:pt x="193685" y="179219"/>
                </a:lnTo>
                <a:lnTo>
                  <a:pt x="184398" y="225341"/>
                </a:lnTo>
                <a:cubicBezTo>
                  <a:pt x="183684" y="228823"/>
                  <a:pt x="181273" y="231770"/>
                  <a:pt x="178013" y="233109"/>
                </a:cubicBezTo>
                <a:cubicBezTo>
                  <a:pt x="174754" y="234449"/>
                  <a:pt x="170959" y="234092"/>
                  <a:pt x="167967" y="232127"/>
                </a:cubicBezTo>
                <a:lnTo>
                  <a:pt x="128766" y="206142"/>
                </a:lnTo>
                <a:lnTo>
                  <a:pt x="89565" y="232127"/>
                </a:lnTo>
                <a:cubicBezTo>
                  <a:pt x="86573" y="234092"/>
                  <a:pt x="82823" y="234449"/>
                  <a:pt x="79519" y="233109"/>
                </a:cubicBezTo>
                <a:cubicBezTo>
                  <a:pt x="76215" y="231770"/>
                  <a:pt x="73804" y="228823"/>
                  <a:pt x="73134" y="225341"/>
                </a:cubicBezTo>
                <a:lnTo>
                  <a:pt x="63847" y="179219"/>
                </a:lnTo>
                <a:lnTo>
                  <a:pt x="17725" y="169887"/>
                </a:lnTo>
                <a:cubicBezTo>
                  <a:pt x="14243" y="169173"/>
                  <a:pt x="11296" y="166762"/>
                  <a:pt x="9957" y="163503"/>
                </a:cubicBezTo>
                <a:cubicBezTo>
                  <a:pt x="8617" y="160243"/>
                  <a:pt x="8974" y="156448"/>
                  <a:pt x="10939" y="153457"/>
                </a:cubicBezTo>
                <a:lnTo>
                  <a:pt x="36924" y="114300"/>
                </a:lnTo>
                <a:lnTo>
                  <a:pt x="10939" y="75099"/>
                </a:lnTo>
                <a:cubicBezTo>
                  <a:pt x="8974" y="72107"/>
                  <a:pt x="8617" y="68357"/>
                  <a:pt x="9957" y="65053"/>
                </a:cubicBezTo>
                <a:cubicBezTo>
                  <a:pt x="11296" y="61749"/>
                  <a:pt x="14243" y="59338"/>
                  <a:pt x="17725" y="58668"/>
                </a:cubicBezTo>
                <a:lnTo>
                  <a:pt x="63847" y="49381"/>
                </a:lnTo>
                <a:lnTo>
                  <a:pt x="73179" y="3259"/>
                </a:lnTo>
                <a:cubicBezTo>
                  <a:pt x="73893" y="-223"/>
                  <a:pt x="76304" y="-3170"/>
                  <a:pt x="79564" y="-4509"/>
                </a:cubicBezTo>
                <a:close/>
                <a:moveTo>
                  <a:pt x="92690" y="114300"/>
                </a:moveTo>
                <a:cubicBezTo>
                  <a:pt x="92690" y="101475"/>
                  <a:pt x="99532" y="89624"/>
                  <a:pt x="110639" y="83212"/>
                </a:cubicBezTo>
                <a:cubicBezTo>
                  <a:pt x="121746" y="76800"/>
                  <a:pt x="135429" y="76800"/>
                  <a:pt x="146536" y="83212"/>
                </a:cubicBezTo>
                <a:cubicBezTo>
                  <a:pt x="157643" y="89624"/>
                  <a:pt x="164485" y="101475"/>
                  <a:pt x="164485" y="114300"/>
                </a:cubicBezTo>
                <a:cubicBezTo>
                  <a:pt x="164485" y="134112"/>
                  <a:pt x="148400" y="150197"/>
                  <a:pt x="128588" y="150197"/>
                </a:cubicBezTo>
                <a:cubicBezTo>
                  <a:pt x="108775" y="150197"/>
                  <a:pt x="92690" y="134112"/>
                  <a:pt x="92690" y="114300"/>
                </a:cubicBezTo>
                <a:close/>
                <a:moveTo>
                  <a:pt x="185916" y="114300"/>
                </a:moveTo>
                <a:cubicBezTo>
                  <a:pt x="185916" y="82659"/>
                  <a:pt x="160228" y="56971"/>
                  <a:pt x="128588" y="56971"/>
                </a:cubicBezTo>
                <a:cubicBezTo>
                  <a:pt x="96947" y="56971"/>
                  <a:pt x="71259" y="82659"/>
                  <a:pt x="71259" y="114300"/>
                </a:cubicBezTo>
                <a:cubicBezTo>
                  <a:pt x="71259" y="134782"/>
                  <a:pt x="82186" y="153707"/>
                  <a:pt x="99923" y="163948"/>
                </a:cubicBezTo>
                <a:cubicBezTo>
                  <a:pt x="117661" y="174189"/>
                  <a:pt x="139514" y="174189"/>
                  <a:pt x="157252" y="163948"/>
                </a:cubicBezTo>
                <a:cubicBezTo>
                  <a:pt x="174989" y="153707"/>
                  <a:pt x="185916" y="134782"/>
                  <a:pt x="185916" y="114300"/>
                </a:cubicBezTo>
                <a:close/>
              </a:path>
            </a:pathLst>
          </a:custGeom>
          <a:solidFill>
            <a:srgbClr val="FFFFFF"/>
          </a:solidFill>
        </p:spPr>
      </p:sp>
      <p:sp>
        <p:nvSpPr>
          <p:cNvPr id="24" name="Text 22"/>
          <p:cNvSpPr/>
          <p:nvPr/>
        </p:nvSpPr>
        <p:spPr>
          <a:xfrm>
            <a:off x="7067352" y="1898219"/>
            <a:ext cx="2771775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2A574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臭氧（O₃）引发的重污染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7067352" y="2202824"/>
            <a:ext cx="273367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5A7D6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以健康提示和监管为主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6435659" y="2583824"/>
            <a:ext cx="5149850" cy="800100"/>
          </a:xfrm>
          <a:custGeom>
            <a:avLst/>
            <a:gdLst/>
            <a:ahLst/>
            <a:cxnLst/>
            <a:rect l="l" t="t" r="r" b="b"/>
            <a:pathLst>
              <a:path w="5149850" h="800100">
                <a:moveTo>
                  <a:pt x="0" y="0"/>
                </a:moveTo>
                <a:lnTo>
                  <a:pt x="5149850" y="0"/>
                </a:lnTo>
                <a:lnTo>
                  <a:pt x="5149850" y="800100"/>
                </a:lnTo>
                <a:lnTo>
                  <a:pt x="0" y="800100"/>
                </a:lnTo>
                <a:lnTo>
                  <a:pt x="0" y="0"/>
                </a:lnTo>
                <a:close/>
              </a:path>
            </a:pathLst>
          </a:custGeom>
          <a:solidFill>
            <a:srgbClr val="2A574A">
              <a:alpha val="10196"/>
            </a:srgbClr>
          </a:solidFill>
        </p:spPr>
      </p:sp>
      <p:sp>
        <p:nvSpPr>
          <p:cNvPr id="27" name="Shape 25"/>
          <p:cNvSpPr/>
          <p:nvPr/>
        </p:nvSpPr>
        <p:spPr>
          <a:xfrm>
            <a:off x="6435659" y="2583824"/>
            <a:ext cx="31750" cy="800100"/>
          </a:xfrm>
          <a:custGeom>
            <a:avLst/>
            <a:gdLst/>
            <a:ahLst/>
            <a:cxnLst/>
            <a:rect l="l" t="t" r="r" b="b"/>
            <a:pathLst>
              <a:path w="31750" h="800100">
                <a:moveTo>
                  <a:pt x="0" y="0"/>
                </a:moveTo>
                <a:lnTo>
                  <a:pt x="31750" y="0"/>
                </a:lnTo>
                <a:lnTo>
                  <a:pt x="31750" y="800100"/>
                </a:lnTo>
                <a:lnTo>
                  <a:pt x="0" y="800100"/>
                </a:lnTo>
                <a:lnTo>
                  <a:pt x="0" y="0"/>
                </a:lnTo>
                <a:close/>
              </a:path>
            </a:pathLst>
          </a:custGeom>
          <a:solidFill>
            <a:srgbClr val="2A574A"/>
          </a:solidFill>
        </p:spPr>
      </p:sp>
      <p:sp>
        <p:nvSpPr>
          <p:cNvPr id="28" name="Text 26"/>
          <p:cNvSpPr/>
          <p:nvPr/>
        </p:nvSpPr>
        <p:spPr>
          <a:xfrm>
            <a:off x="6603835" y="2736121"/>
            <a:ext cx="4905375" cy="4953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b="1" dirty="0">
                <a:solidFill>
                  <a:srgbClr val="1E2D2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以健康提示为主</a:t>
            </a:r>
            <a:r>
              <a:rPr lang="en-US" sz="1200" dirty="0">
                <a:solidFill>
                  <a:srgbClr val="1E2D2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——重点发布臭氧污染健康防护提示，提醒敏感人群减少户外活动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6438834" y="3583781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44805" y="12156"/>
                </a:moveTo>
                <a:cubicBezTo>
                  <a:pt x="48455" y="14700"/>
                  <a:pt x="49325" y="19723"/>
                  <a:pt x="46780" y="23340"/>
                </a:cubicBezTo>
                <a:lnTo>
                  <a:pt x="28028" y="50129"/>
                </a:lnTo>
                <a:cubicBezTo>
                  <a:pt x="26655" y="52071"/>
                  <a:pt x="24512" y="53310"/>
                  <a:pt x="22134" y="53511"/>
                </a:cubicBezTo>
                <a:cubicBezTo>
                  <a:pt x="19757" y="53712"/>
                  <a:pt x="17413" y="52908"/>
                  <a:pt x="15739" y="51234"/>
                </a:cubicBezTo>
                <a:lnTo>
                  <a:pt x="2344" y="37840"/>
                </a:lnTo>
                <a:cubicBezTo>
                  <a:pt x="-770" y="34692"/>
                  <a:pt x="-770" y="29602"/>
                  <a:pt x="2344" y="26454"/>
                </a:cubicBezTo>
                <a:cubicBezTo>
                  <a:pt x="5458" y="23306"/>
                  <a:pt x="10582" y="23340"/>
                  <a:pt x="13729" y="26454"/>
                </a:cubicBezTo>
                <a:lnTo>
                  <a:pt x="20360" y="33084"/>
                </a:lnTo>
                <a:lnTo>
                  <a:pt x="33620" y="14131"/>
                </a:lnTo>
                <a:cubicBezTo>
                  <a:pt x="36165" y="10481"/>
                  <a:pt x="41188" y="9611"/>
                  <a:pt x="44805" y="12156"/>
                </a:cubicBezTo>
                <a:close/>
                <a:moveTo>
                  <a:pt x="44805" y="65734"/>
                </a:moveTo>
                <a:cubicBezTo>
                  <a:pt x="48455" y="68279"/>
                  <a:pt x="49325" y="73302"/>
                  <a:pt x="46780" y="76918"/>
                </a:cubicBezTo>
                <a:lnTo>
                  <a:pt x="28028" y="103707"/>
                </a:lnTo>
                <a:cubicBezTo>
                  <a:pt x="26655" y="105649"/>
                  <a:pt x="24512" y="106888"/>
                  <a:pt x="22134" y="107089"/>
                </a:cubicBezTo>
                <a:cubicBezTo>
                  <a:pt x="19757" y="107290"/>
                  <a:pt x="17413" y="106487"/>
                  <a:pt x="15739" y="104812"/>
                </a:cubicBezTo>
                <a:lnTo>
                  <a:pt x="2344" y="91418"/>
                </a:lnTo>
                <a:cubicBezTo>
                  <a:pt x="-804" y="88270"/>
                  <a:pt x="-804" y="83180"/>
                  <a:pt x="2344" y="80066"/>
                </a:cubicBezTo>
                <a:cubicBezTo>
                  <a:pt x="5492" y="76952"/>
                  <a:pt x="10582" y="76918"/>
                  <a:pt x="13696" y="80066"/>
                </a:cubicBezTo>
                <a:lnTo>
                  <a:pt x="20326" y="86696"/>
                </a:lnTo>
                <a:lnTo>
                  <a:pt x="33587" y="67743"/>
                </a:lnTo>
                <a:cubicBezTo>
                  <a:pt x="36132" y="64093"/>
                  <a:pt x="41155" y="63222"/>
                  <a:pt x="44771" y="65767"/>
                </a:cubicBezTo>
                <a:close/>
                <a:moveTo>
                  <a:pt x="75009" y="32147"/>
                </a:moveTo>
                <a:cubicBezTo>
                  <a:pt x="75009" y="26220"/>
                  <a:pt x="79798" y="21431"/>
                  <a:pt x="85725" y="21431"/>
                </a:cubicBezTo>
                <a:lnTo>
                  <a:pt x="160734" y="21431"/>
                </a:lnTo>
                <a:cubicBezTo>
                  <a:pt x="166661" y="21431"/>
                  <a:pt x="171450" y="26220"/>
                  <a:pt x="171450" y="32147"/>
                </a:cubicBezTo>
                <a:cubicBezTo>
                  <a:pt x="171450" y="38074"/>
                  <a:pt x="166661" y="42863"/>
                  <a:pt x="160734" y="42863"/>
                </a:cubicBezTo>
                <a:lnTo>
                  <a:pt x="85725" y="42863"/>
                </a:lnTo>
                <a:cubicBezTo>
                  <a:pt x="79798" y="42863"/>
                  <a:pt x="75009" y="38074"/>
                  <a:pt x="75009" y="32147"/>
                </a:cubicBezTo>
                <a:close/>
                <a:moveTo>
                  <a:pt x="75009" y="85725"/>
                </a:moveTo>
                <a:cubicBezTo>
                  <a:pt x="75009" y="79798"/>
                  <a:pt x="79798" y="75009"/>
                  <a:pt x="85725" y="75009"/>
                </a:cubicBezTo>
                <a:lnTo>
                  <a:pt x="160734" y="75009"/>
                </a:lnTo>
                <a:cubicBezTo>
                  <a:pt x="166661" y="75009"/>
                  <a:pt x="171450" y="79798"/>
                  <a:pt x="171450" y="85725"/>
                </a:cubicBezTo>
                <a:cubicBezTo>
                  <a:pt x="171450" y="91652"/>
                  <a:pt x="166661" y="96441"/>
                  <a:pt x="160734" y="96441"/>
                </a:cubicBezTo>
                <a:lnTo>
                  <a:pt x="85725" y="96441"/>
                </a:lnTo>
                <a:cubicBezTo>
                  <a:pt x="79798" y="96441"/>
                  <a:pt x="75009" y="91652"/>
                  <a:pt x="75009" y="85725"/>
                </a:cubicBezTo>
                <a:close/>
                <a:moveTo>
                  <a:pt x="53578" y="139303"/>
                </a:moveTo>
                <a:cubicBezTo>
                  <a:pt x="53578" y="133376"/>
                  <a:pt x="58367" y="128588"/>
                  <a:pt x="64294" y="128588"/>
                </a:cubicBezTo>
                <a:lnTo>
                  <a:pt x="160734" y="128588"/>
                </a:lnTo>
                <a:cubicBezTo>
                  <a:pt x="166661" y="128588"/>
                  <a:pt x="171450" y="133376"/>
                  <a:pt x="171450" y="139303"/>
                </a:cubicBezTo>
                <a:cubicBezTo>
                  <a:pt x="171450" y="145230"/>
                  <a:pt x="166661" y="150019"/>
                  <a:pt x="160734" y="150019"/>
                </a:cubicBezTo>
                <a:lnTo>
                  <a:pt x="64294" y="150019"/>
                </a:lnTo>
                <a:cubicBezTo>
                  <a:pt x="58367" y="150019"/>
                  <a:pt x="53578" y="145230"/>
                  <a:pt x="53578" y="139303"/>
                </a:cubicBezTo>
                <a:close/>
                <a:moveTo>
                  <a:pt x="21431" y="125909"/>
                </a:moveTo>
                <a:cubicBezTo>
                  <a:pt x="28824" y="125909"/>
                  <a:pt x="34826" y="131910"/>
                  <a:pt x="34826" y="139303"/>
                </a:cubicBezTo>
                <a:cubicBezTo>
                  <a:pt x="34826" y="146696"/>
                  <a:pt x="28824" y="152698"/>
                  <a:pt x="21431" y="152698"/>
                </a:cubicBezTo>
                <a:cubicBezTo>
                  <a:pt x="14039" y="152698"/>
                  <a:pt x="8037" y="146696"/>
                  <a:pt x="8037" y="139303"/>
                </a:cubicBezTo>
                <a:cubicBezTo>
                  <a:pt x="8037" y="131910"/>
                  <a:pt x="14039" y="125909"/>
                  <a:pt x="21431" y="125909"/>
                </a:cubicBezTo>
                <a:close/>
              </a:path>
            </a:pathLst>
          </a:custGeom>
          <a:solidFill>
            <a:srgbClr val="5A7D6F"/>
          </a:solidFill>
        </p:spPr>
      </p:sp>
      <p:sp>
        <p:nvSpPr>
          <p:cNvPr id="30" name="Text 28"/>
          <p:cNvSpPr/>
          <p:nvPr/>
        </p:nvSpPr>
        <p:spPr>
          <a:xfrm>
            <a:off x="6629334" y="3536156"/>
            <a:ext cx="5038725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2A574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应对措施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6419784" y="3917156"/>
            <a:ext cx="523875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E2D2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• 加强VOCs、氮氧化物排放监管，重点管控以下污染源：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6572085" y="4221924"/>
            <a:ext cx="507682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1E2D2A">
                    <a:alpha val="80000"/>
                  </a:srgbClr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– 工业涂装、印刷等VOCs排放企业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6572085" y="4450291"/>
            <a:ext cx="507682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1E2D2A">
                    <a:alpha val="80000"/>
                  </a:srgbClr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– 加油站、储油库油气回收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6572085" y="4678663"/>
            <a:ext cx="507682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1E2D2A">
                    <a:alpha val="80000"/>
                  </a:srgbClr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– 机动车尾气排放检测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6419784" y="4945066"/>
            <a:ext cx="523875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E2D2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• 增加道路洒水频次，降低地面温度，抑制臭氧生成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6419784" y="5249828"/>
            <a:ext cx="523875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E2D2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• 严控餐饮油烟、装修喷涂等局部污染源</a:t>
            </a:r>
            <a:endParaRPr lang="en-US" sz="1600" dirty="0"/>
          </a:p>
        </p:txBody>
      </p:sp>
      <p:sp>
        <p:nvSpPr>
          <p:cNvPr id="37" name="Shape 35"/>
          <p:cNvSpPr/>
          <p:nvPr/>
        </p:nvSpPr>
        <p:spPr>
          <a:xfrm>
            <a:off x="381000" y="5859363"/>
            <a:ext cx="11430000" cy="552450"/>
          </a:xfrm>
          <a:custGeom>
            <a:avLst/>
            <a:gdLst/>
            <a:ahLst/>
            <a:cxnLst/>
            <a:rect l="l" t="t" r="r" b="b"/>
            <a:pathLst>
              <a:path w="11430000" h="552450">
                <a:moveTo>
                  <a:pt x="0" y="0"/>
                </a:moveTo>
                <a:lnTo>
                  <a:pt x="11430000" y="0"/>
                </a:lnTo>
                <a:lnTo>
                  <a:pt x="11430000" y="552450"/>
                </a:lnTo>
                <a:lnTo>
                  <a:pt x="0" y="552450"/>
                </a:lnTo>
                <a:lnTo>
                  <a:pt x="0" y="0"/>
                </a:lnTo>
                <a:close/>
              </a:path>
            </a:pathLst>
          </a:custGeom>
          <a:solidFill>
            <a:srgbClr val="2A574A"/>
          </a:solidFill>
        </p:spPr>
      </p:sp>
      <p:sp>
        <p:nvSpPr>
          <p:cNvPr id="38" name="Shape 36"/>
          <p:cNvSpPr/>
          <p:nvPr/>
        </p:nvSpPr>
        <p:spPr>
          <a:xfrm>
            <a:off x="561876" y="6021256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228600"/>
                </a:moveTo>
                <a:cubicBezTo>
                  <a:pt x="177384" y="228600"/>
                  <a:pt x="228600" y="177384"/>
                  <a:pt x="228600" y="114300"/>
                </a:cubicBezTo>
                <a:cubicBezTo>
                  <a:pt x="228600" y="51216"/>
                  <a:pt x="177384" y="0"/>
                  <a:pt x="114300" y="0"/>
                </a:cubicBezTo>
                <a:cubicBezTo>
                  <a:pt x="51216" y="0"/>
                  <a:pt x="0" y="51216"/>
                  <a:pt x="0" y="114300"/>
                </a:cubicBezTo>
                <a:cubicBezTo>
                  <a:pt x="0" y="177384"/>
                  <a:pt x="51216" y="228600"/>
                  <a:pt x="114300" y="228600"/>
                </a:cubicBezTo>
                <a:close/>
                <a:moveTo>
                  <a:pt x="100013" y="71438"/>
                </a:moveTo>
                <a:cubicBezTo>
                  <a:pt x="100013" y="63552"/>
                  <a:pt x="106415" y="57150"/>
                  <a:pt x="114300" y="57150"/>
                </a:cubicBezTo>
                <a:cubicBezTo>
                  <a:pt x="122185" y="57150"/>
                  <a:pt x="128588" y="63552"/>
                  <a:pt x="128588" y="71438"/>
                </a:cubicBezTo>
                <a:cubicBezTo>
                  <a:pt x="128588" y="79323"/>
                  <a:pt x="122185" y="85725"/>
                  <a:pt x="114300" y="85725"/>
                </a:cubicBezTo>
                <a:cubicBezTo>
                  <a:pt x="106415" y="85725"/>
                  <a:pt x="100013" y="79323"/>
                  <a:pt x="100013" y="71438"/>
                </a:cubicBezTo>
                <a:close/>
                <a:moveTo>
                  <a:pt x="96441" y="100013"/>
                </a:moveTo>
                <a:lnTo>
                  <a:pt x="117872" y="100013"/>
                </a:lnTo>
                <a:cubicBezTo>
                  <a:pt x="123810" y="100013"/>
                  <a:pt x="128588" y="104790"/>
                  <a:pt x="128588" y="110728"/>
                </a:cubicBezTo>
                <a:lnTo>
                  <a:pt x="128588" y="150019"/>
                </a:lnTo>
                <a:lnTo>
                  <a:pt x="132159" y="150019"/>
                </a:lnTo>
                <a:cubicBezTo>
                  <a:pt x="138098" y="150019"/>
                  <a:pt x="142875" y="154796"/>
                  <a:pt x="142875" y="160734"/>
                </a:cubicBezTo>
                <a:cubicBezTo>
                  <a:pt x="142875" y="166673"/>
                  <a:pt x="138098" y="171450"/>
                  <a:pt x="132159" y="171450"/>
                </a:cubicBezTo>
                <a:lnTo>
                  <a:pt x="96441" y="171450"/>
                </a:lnTo>
                <a:cubicBezTo>
                  <a:pt x="90502" y="171450"/>
                  <a:pt x="85725" y="166673"/>
                  <a:pt x="85725" y="160734"/>
                </a:cubicBezTo>
                <a:cubicBezTo>
                  <a:pt x="85725" y="154796"/>
                  <a:pt x="90502" y="150019"/>
                  <a:pt x="96441" y="150019"/>
                </a:cubicBezTo>
                <a:lnTo>
                  <a:pt x="107156" y="150019"/>
                </a:lnTo>
                <a:lnTo>
                  <a:pt x="107156" y="121444"/>
                </a:lnTo>
                <a:lnTo>
                  <a:pt x="96441" y="121444"/>
                </a:lnTo>
                <a:cubicBezTo>
                  <a:pt x="90502" y="121444"/>
                  <a:pt x="85725" y="116666"/>
                  <a:pt x="85725" y="110728"/>
                </a:cubicBezTo>
                <a:cubicBezTo>
                  <a:pt x="85725" y="104790"/>
                  <a:pt x="90502" y="100013"/>
                  <a:pt x="96441" y="100013"/>
                </a:cubicBezTo>
                <a:close/>
              </a:path>
            </a:pathLst>
          </a:custGeom>
          <a:solidFill>
            <a:srgbClr val="C4A87C"/>
          </a:solidFill>
        </p:spPr>
      </p:sp>
      <p:sp>
        <p:nvSpPr>
          <p:cNvPr id="39" name="Text 37"/>
          <p:cNvSpPr/>
          <p:nvPr/>
        </p:nvSpPr>
        <p:spPr>
          <a:xfrm>
            <a:off x="933152" y="6011666"/>
            <a:ext cx="8763000" cy="2476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b="1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重要提示：</a:t>
            </a:r>
            <a:r>
              <a:rPr lang="en-US" sz="1200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臭氧污染期间不增设强制性减排措施，重点通过健康提示和日常监管手段应对，严控餐饮油烟、装修喷涂等局部污染源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333333"/>
      </a:dk2>
      <a:lt2>
        <a:srgbClr val="EEEEEE"/>
      </a:lt2>
      <a:accent1>
        <a:srgbClr val="8DAAC2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333333"/>
      </a:dk2>
      <a:lt2>
        <a:srgbClr val="EEEEEE"/>
      </a:lt2>
      <a:accent1>
        <a:srgbClr val="8DAAC2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3559</Words>
  <Application>WPS 演示</Application>
  <PresentationFormat>On-screen Show (16:9)</PresentationFormat>
  <Paragraphs>539</Paragraphs>
  <Slides>12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5" baseType="lpstr">
      <vt:lpstr>Arial</vt:lpstr>
      <vt:lpstr>宋体</vt:lpstr>
      <vt:lpstr>Wingdings</vt:lpstr>
      <vt:lpstr>Noto Sans SC</vt:lpstr>
      <vt:lpstr>Noto Sans SC</vt:lpstr>
      <vt:lpstr>MiSans</vt:lpstr>
      <vt:lpstr>MiSans</vt:lpstr>
      <vt:lpstr>Calibri</vt:lpstr>
      <vt:lpstr>微软雅黑</vt:lpstr>
      <vt:lpstr>等线</vt:lpstr>
      <vt:lpstr>Arial Unicode MS</vt:lpstr>
      <vt:lpstr>汉仪细等线繁</vt:lpstr>
      <vt:lpstr>Custom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Moonshot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喀什市重污染天气应急预案（修订版）政策解读</dc:title>
  <dc:creator>Kimi</dc:creator>
  <dc:subject>喀什市重污染天气应急预案（修订版）政策解读</dc:subject>
  <cp:lastModifiedBy>·</cp:lastModifiedBy>
  <cp:revision>5</cp:revision>
  <dcterms:created xsi:type="dcterms:W3CDTF">2026-03-06T09:52:00Z</dcterms:created>
  <dcterms:modified xsi:type="dcterms:W3CDTF">2026-03-06T10:13:54Z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喀什市重污染天气应急预案（修订版）政策解读","ContentProducer":"001191110108MACG2KBH8F10000","ProduceID":"19cc2720-ec12-8503-8000-0000c50b2fe1","ReservedCode1":"","ContentPropagator":"001191110108MACG2KBH8F20000","PropagateID":"19cc2720-ec12-8503-8000-0000c50b2fe1","ReservedCode2":""}</vt:lpwstr>
  </property>
  <property fmtid="{D5CDD505-2E9C-101B-9397-08002B2CF9AE}" pid="3" name="ICV">
    <vt:lpwstr>5FB5E0F9979B44F8BDDDF2CE50EC9C12_12</vt:lpwstr>
  </property>
  <property fmtid="{D5CDD505-2E9C-101B-9397-08002B2CF9AE}" pid="4" name="KSOProductBuildVer">
    <vt:lpwstr>2052-12.1.0.25225</vt:lpwstr>
  </property>
</Properties>
</file>